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4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8288000" cy="10287000"/>
  <p:notesSz cx="6858000" cy="9144000"/>
  <p:embeddedFontLst>
    <p:embeddedFont>
      <p:font typeface="Montserrat arm 2" charset="1" panose="00000A00000000000000"/>
      <p:regular r:id="rId46"/>
    </p:embeddedFont>
    <p:embeddedFont>
      <p:font typeface="Arm Hmk's Bebas Neue" charset="1" panose="020B0606020202050201"/>
      <p:regular r:id="rId47"/>
    </p:embeddedFont>
    <p:embeddedFont>
      <p:font typeface="DejaVu Sans 1" charset="1" panose="020B0803030604020204"/>
      <p:regular r:id="rId48"/>
    </p:embeddedFont>
    <p:embeddedFont>
      <p:font typeface="Fira Sans Medium" charset="1" panose="020B0603050000020004"/>
      <p:regular r:id="rId49"/>
    </p:embeddedFont>
    <p:embeddedFont>
      <p:font typeface="TT Fors Bold" charset="1" panose="020B0003030001020000"/>
      <p:regular r:id="rId50"/>
    </p:embeddedFont>
    <p:embeddedFont>
      <p:font typeface="Montserrat arm 1" charset="1" panose="00000900000000000000"/>
      <p:regular r:id="rId51"/>
    </p:embeddedFont>
    <p:embeddedFont>
      <p:font typeface="Montserrat Bold" charset="1" panose="00000800000000000000"/>
      <p:regular r:id="rId52"/>
    </p:embeddedFont>
    <p:embeddedFont>
      <p:font typeface="DejaVu Sans 2 Bold" charset="1" panose="020B0803030604020204"/>
      <p:regular r:id="rId53"/>
    </p:embeddedFont>
    <p:embeddedFont>
      <p:font typeface="Roboto Bold" charset="1" panose="02000000000000000000"/>
      <p:regular r:id="rId57"/>
    </p:embeddedFont>
    <p:embeddedFont>
      <p:font typeface="Montserrat" charset="1" panose="0000050000000000000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notesMasters/notesMaster1.xml" Type="http://schemas.openxmlformats.org/officeDocument/2006/relationships/notesMaster"/><Relationship Id="rId44" Target="theme/theme2.xml" Type="http://schemas.openxmlformats.org/officeDocument/2006/relationships/theme"/><Relationship Id="rId45" Target="notesSlides/notesSlide1.xml" Type="http://schemas.openxmlformats.org/officeDocument/2006/relationships/notesSlide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notesSlides/notesSlide2.xml" Type="http://schemas.openxmlformats.org/officeDocument/2006/relationships/notesSlide"/><Relationship Id="rId55" Target="notesSlides/notesSlide3.xml" Type="http://schemas.openxmlformats.org/officeDocument/2006/relationships/notesSlide"/><Relationship Id="rId56" Target="notesSlides/notesSlide4.xml" Type="http://schemas.openxmlformats.org/officeDocument/2006/relationships/notesSlide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notesSlides/notesSlide5.xml" Type="http://schemas.openxmlformats.org/officeDocument/2006/relationships/notesSlide"/><Relationship Id="rId6" Target="slides/slide1.xml" Type="http://schemas.openxmlformats.org/officeDocument/2006/relationships/slide"/><Relationship Id="rId60" Target="notesSlides/notesSlide6.xml" Type="http://schemas.openxmlformats.org/officeDocument/2006/relationships/notes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7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pn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jpeg" Type="http://schemas.openxmlformats.org/officeDocument/2006/relationships/image"/><Relationship Id="rId7" Target="../media/image5.jpe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30.png" Type="http://schemas.openxmlformats.org/officeDocument/2006/relationships/image"/><Relationship Id="rId6" Target="../media/image31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11" Target="../media/image26.svg" Type="http://schemas.openxmlformats.org/officeDocument/2006/relationships/image"/><Relationship Id="rId2" Target="../media/image37.png" Type="http://schemas.openxmlformats.org/officeDocument/2006/relationships/image"/><Relationship Id="rId3" Target="../media/image4.jpeg" Type="http://schemas.openxmlformats.org/officeDocument/2006/relationships/image"/><Relationship Id="rId4" Target="../media/image38.jpeg" Type="http://schemas.openxmlformats.org/officeDocument/2006/relationships/image"/><Relationship Id="rId5" Target="../media/image39.jpeg" Type="http://schemas.openxmlformats.org/officeDocument/2006/relationships/image"/><Relationship Id="rId6" Target="../media/image40.jpeg" Type="http://schemas.openxmlformats.org/officeDocument/2006/relationships/image"/><Relationship Id="rId7" Target="../media/image41.jpeg" Type="http://schemas.openxmlformats.org/officeDocument/2006/relationships/image"/><Relationship Id="rId8" Target="../media/image42.jpeg" Type="http://schemas.openxmlformats.org/officeDocument/2006/relationships/image"/><Relationship Id="rId9" Target="../media/image4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47.jpe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48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png" Type="http://schemas.openxmlformats.org/officeDocument/2006/relationships/image"/><Relationship Id="rId11" Target="../media/image56.svg" Type="http://schemas.openxmlformats.org/officeDocument/2006/relationships/image"/><Relationship Id="rId12" Target="../media/image57.png" Type="http://schemas.openxmlformats.org/officeDocument/2006/relationships/image"/><Relationship Id="rId13" Target="../media/image58.svg" Type="http://schemas.openxmlformats.org/officeDocument/2006/relationships/image"/><Relationship Id="rId14" Target="../media/image59.png" Type="http://schemas.openxmlformats.org/officeDocument/2006/relationships/image"/><Relationship Id="rId15" Target="../media/image60.svg" Type="http://schemas.openxmlformats.org/officeDocument/2006/relationships/image"/><Relationship Id="rId16" Target="../media/image61.png" Type="http://schemas.openxmlformats.org/officeDocument/2006/relationships/image"/><Relationship Id="rId17" Target="../media/image62.svg" Type="http://schemas.openxmlformats.org/officeDocument/2006/relationships/image"/><Relationship Id="rId2" Target="../media/image49.jpeg" Type="http://schemas.openxmlformats.org/officeDocument/2006/relationships/image"/><Relationship Id="rId3" Target="../media/image50.jpeg" Type="http://schemas.openxmlformats.org/officeDocument/2006/relationships/image"/><Relationship Id="rId4" Target="../media/image51.jpeg" Type="http://schemas.openxmlformats.org/officeDocument/2006/relationships/image"/><Relationship Id="rId5" Target="../media/image52.png" Type="http://schemas.openxmlformats.org/officeDocument/2006/relationships/image"/><Relationship Id="rId6" Target="../media/image53.svg" Type="http://schemas.openxmlformats.org/officeDocument/2006/relationships/image"/><Relationship Id="rId7" Target="../media/image54.pn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jpeg" Type="http://schemas.openxmlformats.org/officeDocument/2006/relationships/image"/><Relationship Id="rId3" Target="../media/image64.png" Type="http://schemas.openxmlformats.org/officeDocument/2006/relationships/image"/><Relationship Id="rId4" Target="../media/image65.jpeg" Type="http://schemas.openxmlformats.org/officeDocument/2006/relationships/image"/><Relationship Id="rId5" Target="../media/image66.jpe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5.jpeg" Type="http://schemas.openxmlformats.org/officeDocument/2006/relationships/image"/><Relationship Id="rId11" Target="../media/image76.png" Type="http://schemas.openxmlformats.org/officeDocument/2006/relationships/image"/><Relationship Id="rId12" Target="../media/image77.svg" Type="http://schemas.openxmlformats.org/officeDocument/2006/relationships/image"/><Relationship Id="rId13" Target="../media/image78.png" Type="http://schemas.openxmlformats.org/officeDocument/2006/relationships/image"/><Relationship Id="rId14" Target="../media/image79.svg" Type="http://schemas.openxmlformats.org/officeDocument/2006/relationships/image"/><Relationship Id="rId2" Target="../media/image67.png" Type="http://schemas.openxmlformats.org/officeDocument/2006/relationships/image"/><Relationship Id="rId3" Target="../media/image68.svg" Type="http://schemas.openxmlformats.org/officeDocument/2006/relationships/image"/><Relationship Id="rId4" Target="../media/image69.png" Type="http://schemas.openxmlformats.org/officeDocument/2006/relationships/image"/><Relationship Id="rId5" Target="../media/image70.svg" Type="http://schemas.openxmlformats.org/officeDocument/2006/relationships/image"/><Relationship Id="rId6" Target="../media/image71.png" Type="http://schemas.openxmlformats.org/officeDocument/2006/relationships/image"/><Relationship Id="rId7" Target="../media/image72.svg" Type="http://schemas.openxmlformats.org/officeDocument/2006/relationships/image"/><Relationship Id="rId8" Target="../media/image73.png" Type="http://schemas.openxmlformats.org/officeDocument/2006/relationships/image"/><Relationship Id="rId9" Target="../media/image74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8.png" Type="http://schemas.openxmlformats.org/officeDocument/2006/relationships/image"/><Relationship Id="rId11" Target="../media/image89.png" Type="http://schemas.openxmlformats.org/officeDocument/2006/relationships/image"/><Relationship Id="rId12" Target="../media/image90.svg" Type="http://schemas.openxmlformats.org/officeDocument/2006/relationships/image"/><Relationship Id="rId2" Target="../media/image80.png" Type="http://schemas.openxmlformats.org/officeDocument/2006/relationships/image"/><Relationship Id="rId3" Target="../media/image81.svg" Type="http://schemas.openxmlformats.org/officeDocument/2006/relationships/image"/><Relationship Id="rId4" Target="../media/image82.png" Type="http://schemas.openxmlformats.org/officeDocument/2006/relationships/image"/><Relationship Id="rId5" Target="../media/image83.svg" Type="http://schemas.openxmlformats.org/officeDocument/2006/relationships/image"/><Relationship Id="rId6" Target="../media/image84.png" Type="http://schemas.openxmlformats.org/officeDocument/2006/relationships/image"/><Relationship Id="rId7" Target="../media/image85.png" Type="http://schemas.openxmlformats.org/officeDocument/2006/relationships/image"/><Relationship Id="rId8" Target="../media/image86.svg" Type="http://schemas.openxmlformats.org/officeDocument/2006/relationships/image"/><Relationship Id="rId9" Target="../media/image8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1.jpeg" Type="http://schemas.openxmlformats.org/officeDocument/2006/relationships/image"/><Relationship Id="rId3" Target="../media/image92.png" Type="http://schemas.openxmlformats.org/officeDocument/2006/relationships/image"/><Relationship Id="rId4" Target="../media/image93.svg" Type="http://schemas.openxmlformats.org/officeDocument/2006/relationships/image"/><Relationship Id="rId5" Target="../media/image94.png" Type="http://schemas.openxmlformats.org/officeDocument/2006/relationships/image"/><Relationship Id="rId6" Target="../media/image95.png" Type="http://schemas.openxmlformats.org/officeDocument/2006/relationships/image"/><Relationship Id="rId7" Target="../media/image85.png" Type="http://schemas.openxmlformats.org/officeDocument/2006/relationships/image"/><Relationship Id="rId8" Target="../media/image8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2.jpe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1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6.jpe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svg" Type="http://schemas.openxmlformats.org/officeDocument/2006/relationships/image"/><Relationship Id="rId2" Target="../media/image97.jpeg" Type="http://schemas.openxmlformats.org/officeDocument/2006/relationships/image"/><Relationship Id="rId3" Target="../media/image98.png" Type="http://schemas.openxmlformats.org/officeDocument/2006/relationships/image"/><Relationship Id="rId4" Target="../media/image99.svg" Type="http://schemas.openxmlformats.org/officeDocument/2006/relationships/image"/><Relationship Id="rId5" Target="../media/image100.png" Type="http://schemas.openxmlformats.org/officeDocument/2006/relationships/image"/><Relationship Id="rId6" Target="../media/image101.svg" Type="http://schemas.openxmlformats.org/officeDocument/2006/relationships/image"/><Relationship Id="rId7" Target="../media/image102.png" Type="http://schemas.openxmlformats.org/officeDocument/2006/relationships/image"/><Relationship Id="rId8" Target="../media/image103.sv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svg" Type="http://schemas.openxmlformats.org/officeDocument/2006/relationships/image"/><Relationship Id="rId2" Target="../media/image104.png" Type="http://schemas.openxmlformats.org/officeDocument/2006/relationships/image"/><Relationship Id="rId3" Target="../media/image105.svg" Type="http://schemas.openxmlformats.org/officeDocument/2006/relationships/image"/><Relationship Id="rId4" Target="../media/image106.svg" Type="http://schemas.openxmlformats.org/officeDocument/2006/relationships/image"/><Relationship Id="rId5" Target="../media/image107.svg" Type="http://schemas.openxmlformats.org/officeDocument/2006/relationships/image"/><Relationship Id="rId6" Target="../media/image108.svg" Type="http://schemas.openxmlformats.org/officeDocument/2006/relationships/image"/><Relationship Id="rId7" Target="../media/image109.png" Type="http://schemas.openxmlformats.org/officeDocument/2006/relationships/image"/><Relationship Id="rId8" Target="../media/image110.svg" Type="http://schemas.openxmlformats.org/officeDocument/2006/relationships/image"/><Relationship Id="rId9" Target="../media/image78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9.png" Type="http://schemas.openxmlformats.org/officeDocument/2006/relationships/image"/><Relationship Id="rId11" Target="../media/image120.svg" Type="http://schemas.openxmlformats.org/officeDocument/2006/relationships/image"/><Relationship Id="rId12" Target="../media/image35.png" Type="http://schemas.openxmlformats.org/officeDocument/2006/relationships/image"/><Relationship Id="rId13" Target="../media/image36.svg" Type="http://schemas.openxmlformats.org/officeDocument/2006/relationships/image"/><Relationship Id="rId2" Target="../media/image111.png" Type="http://schemas.openxmlformats.org/officeDocument/2006/relationships/image"/><Relationship Id="rId3" Target="../media/image112.svg" Type="http://schemas.openxmlformats.org/officeDocument/2006/relationships/image"/><Relationship Id="rId4" Target="../media/image113.jpeg" Type="http://schemas.openxmlformats.org/officeDocument/2006/relationships/image"/><Relationship Id="rId5" Target="../media/image114.png" Type="http://schemas.openxmlformats.org/officeDocument/2006/relationships/image"/><Relationship Id="rId6" Target="../media/image115.svg" Type="http://schemas.openxmlformats.org/officeDocument/2006/relationships/image"/><Relationship Id="rId7" Target="../media/image116.png" Type="http://schemas.openxmlformats.org/officeDocument/2006/relationships/image"/><Relationship Id="rId8" Target="../media/image117.svg" Type="http://schemas.openxmlformats.org/officeDocument/2006/relationships/image"/><Relationship Id="rId9" Target="../media/image118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8.png" Type="http://schemas.openxmlformats.org/officeDocument/2006/relationships/image"/><Relationship Id="rId11" Target="../media/image129.svg" Type="http://schemas.openxmlformats.org/officeDocument/2006/relationships/image"/><Relationship Id="rId12" Target="../media/image130.png" Type="http://schemas.openxmlformats.org/officeDocument/2006/relationships/image"/><Relationship Id="rId13" Target="../media/image131.svg" Type="http://schemas.openxmlformats.org/officeDocument/2006/relationships/image"/><Relationship Id="rId14" Target="../media/image132.png" Type="http://schemas.openxmlformats.org/officeDocument/2006/relationships/image"/><Relationship Id="rId15" Target="../media/image133.svg" Type="http://schemas.openxmlformats.org/officeDocument/2006/relationships/image"/><Relationship Id="rId16" Target="../media/image134.png" Type="http://schemas.openxmlformats.org/officeDocument/2006/relationships/image"/><Relationship Id="rId17" Target="../media/image135.svg" Type="http://schemas.openxmlformats.org/officeDocument/2006/relationships/image"/><Relationship Id="rId18" Target="../media/image35.png" Type="http://schemas.openxmlformats.org/officeDocument/2006/relationships/image"/><Relationship Id="rId19" Target="../media/image36.sv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121.png" Type="http://schemas.openxmlformats.org/officeDocument/2006/relationships/image"/><Relationship Id="rId4" Target="../media/image122.svg" Type="http://schemas.openxmlformats.org/officeDocument/2006/relationships/image"/><Relationship Id="rId5" Target="../media/image123.png" Type="http://schemas.openxmlformats.org/officeDocument/2006/relationships/image"/><Relationship Id="rId6" Target="../media/image124.png" Type="http://schemas.openxmlformats.org/officeDocument/2006/relationships/image"/><Relationship Id="rId7" Target="../media/image125.svg" Type="http://schemas.openxmlformats.org/officeDocument/2006/relationships/image"/><Relationship Id="rId8" Target="../media/image126.png" Type="http://schemas.openxmlformats.org/officeDocument/2006/relationships/image"/><Relationship Id="rId9" Target="../media/image127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1.svg" Type="http://schemas.openxmlformats.org/officeDocument/2006/relationships/image"/><Relationship Id="rId11" Target="../media/image78.png" Type="http://schemas.openxmlformats.org/officeDocument/2006/relationships/image"/><Relationship Id="rId12" Target="../media/image79.svg" Type="http://schemas.openxmlformats.org/officeDocument/2006/relationships/image"/><Relationship Id="rId13" Target="../media/image142.jpeg" Type="http://schemas.openxmlformats.org/officeDocument/2006/relationships/image"/><Relationship Id="rId14" Target="../media/image143.jpeg" Type="http://schemas.openxmlformats.org/officeDocument/2006/relationships/image"/><Relationship Id="rId15" Target="../media/image3.png" Type="http://schemas.openxmlformats.org/officeDocument/2006/relationships/image"/><Relationship Id="rId2" Target="../notesSlides/notesSlide3.xml" Type="http://schemas.openxmlformats.org/officeDocument/2006/relationships/notesSlide"/><Relationship Id="rId3" Target="../media/image136.png" Type="http://schemas.openxmlformats.org/officeDocument/2006/relationships/image"/><Relationship Id="rId4" Target="../media/image137.sv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138.jpeg" Type="http://schemas.openxmlformats.org/officeDocument/2006/relationships/image"/><Relationship Id="rId8" Target="../media/image139.png" Type="http://schemas.openxmlformats.org/officeDocument/2006/relationships/image"/><Relationship Id="rId9" Target="../media/image140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1.png" Type="http://schemas.openxmlformats.org/officeDocument/2006/relationships/image"/><Relationship Id="rId11" Target="../media/image152.svg" Type="http://schemas.openxmlformats.org/officeDocument/2006/relationships/image"/><Relationship Id="rId12" Target="../media/image153.png" Type="http://schemas.openxmlformats.org/officeDocument/2006/relationships/image"/><Relationship Id="rId13" Target="../media/image154.svg" Type="http://schemas.openxmlformats.org/officeDocument/2006/relationships/image"/><Relationship Id="rId14" Target="../media/image78.png" Type="http://schemas.openxmlformats.org/officeDocument/2006/relationships/image"/><Relationship Id="rId15" Target="../media/image79.svg" Type="http://schemas.openxmlformats.org/officeDocument/2006/relationships/image"/><Relationship Id="rId2" Target="../notesSlides/notesSlide4.xml" Type="http://schemas.openxmlformats.org/officeDocument/2006/relationships/notesSlide"/><Relationship Id="rId3" Target="../media/image144.jpeg" Type="http://schemas.openxmlformats.org/officeDocument/2006/relationships/image"/><Relationship Id="rId4" Target="../media/image145.png" Type="http://schemas.openxmlformats.org/officeDocument/2006/relationships/image"/><Relationship Id="rId5" Target="../media/image146.svg" Type="http://schemas.openxmlformats.org/officeDocument/2006/relationships/image"/><Relationship Id="rId6" Target="../media/image147.png" Type="http://schemas.openxmlformats.org/officeDocument/2006/relationships/image"/><Relationship Id="rId7" Target="../media/image148.svg" Type="http://schemas.openxmlformats.org/officeDocument/2006/relationships/image"/><Relationship Id="rId8" Target="../media/image149.png" Type="http://schemas.openxmlformats.org/officeDocument/2006/relationships/image"/><Relationship Id="rId9" Target="../media/image150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9.svg" Type="http://schemas.openxmlformats.org/officeDocument/2006/relationships/image"/><Relationship Id="rId2" Target="../media/image155.jpeg" Type="http://schemas.openxmlformats.org/officeDocument/2006/relationships/image"/><Relationship Id="rId3" Target="../media/image104.png" Type="http://schemas.openxmlformats.org/officeDocument/2006/relationships/image"/><Relationship Id="rId4" Target="../media/image156.svg" Type="http://schemas.openxmlformats.org/officeDocument/2006/relationships/image"/><Relationship Id="rId5" Target="../media/image12.jpeg" Type="http://schemas.openxmlformats.org/officeDocument/2006/relationships/image"/><Relationship Id="rId6" Target="../media/image157.png" Type="http://schemas.openxmlformats.org/officeDocument/2006/relationships/image"/><Relationship Id="rId7" Target="../media/image158.svg" Type="http://schemas.openxmlformats.org/officeDocument/2006/relationships/image"/><Relationship Id="rId8" Target="../media/image78.png" Type="http://schemas.openxmlformats.org/officeDocument/2006/relationships/image"/><Relationship Id="rId9" Target="../media/image79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0.png" Type="http://schemas.openxmlformats.org/officeDocument/2006/relationships/image"/><Relationship Id="rId3" Target="../media/image161.png" Type="http://schemas.openxmlformats.org/officeDocument/2006/relationships/image"/><Relationship Id="rId4" Target="../media/image162.png" Type="http://schemas.openxmlformats.org/officeDocument/2006/relationships/image"/><Relationship Id="rId5" Target="../media/image163.png" Type="http://schemas.openxmlformats.org/officeDocument/2006/relationships/image"/><Relationship Id="rId6" Target="../media/image164.png" Type="http://schemas.openxmlformats.org/officeDocument/2006/relationships/image"/><Relationship Id="rId7" Target="../media/image165.png" Type="http://schemas.openxmlformats.org/officeDocument/2006/relationships/image"/><Relationship Id="rId8" Target="../media/image78.png" Type="http://schemas.openxmlformats.org/officeDocument/2006/relationships/image"/><Relationship Id="rId9" Target="../media/image79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3.svg" Type="http://schemas.openxmlformats.org/officeDocument/2006/relationships/image"/><Relationship Id="rId11" Target="../media/image174.png" Type="http://schemas.openxmlformats.org/officeDocument/2006/relationships/image"/><Relationship Id="rId12" Target="../media/image175.svg" Type="http://schemas.openxmlformats.org/officeDocument/2006/relationships/image"/><Relationship Id="rId13" Target="../media/image176.png" Type="http://schemas.openxmlformats.org/officeDocument/2006/relationships/image"/><Relationship Id="rId14" Target="../media/image177.svg" Type="http://schemas.openxmlformats.org/officeDocument/2006/relationships/image"/><Relationship Id="rId15" Target="../media/image178.png" Type="http://schemas.openxmlformats.org/officeDocument/2006/relationships/image"/><Relationship Id="rId16" Target="../media/image179.svg" Type="http://schemas.openxmlformats.org/officeDocument/2006/relationships/image"/><Relationship Id="rId17" Target="../media/image180.png" Type="http://schemas.openxmlformats.org/officeDocument/2006/relationships/image"/><Relationship Id="rId18" Target="../media/image181.svg" Type="http://schemas.openxmlformats.org/officeDocument/2006/relationships/image"/><Relationship Id="rId19" Target="../media/image182.png" Type="http://schemas.openxmlformats.org/officeDocument/2006/relationships/image"/><Relationship Id="rId2" Target="../media/image166.png" Type="http://schemas.openxmlformats.org/officeDocument/2006/relationships/image"/><Relationship Id="rId20" Target="../media/image183.svg" Type="http://schemas.openxmlformats.org/officeDocument/2006/relationships/image"/><Relationship Id="rId21" Target="../media/image184.png" Type="http://schemas.openxmlformats.org/officeDocument/2006/relationships/image"/><Relationship Id="rId22" Target="../media/image185.svg" Type="http://schemas.openxmlformats.org/officeDocument/2006/relationships/image"/><Relationship Id="rId23" Target="../media/image186.png" Type="http://schemas.openxmlformats.org/officeDocument/2006/relationships/image"/><Relationship Id="rId24" Target="../media/image187.svg" Type="http://schemas.openxmlformats.org/officeDocument/2006/relationships/image"/><Relationship Id="rId25" Target="../media/image188.png" Type="http://schemas.openxmlformats.org/officeDocument/2006/relationships/image"/><Relationship Id="rId26" Target="../media/image189.svg" Type="http://schemas.openxmlformats.org/officeDocument/2006/relationships/image"/><Relationship Id="rId27" Target="../media/image35.png" Type="http://schemas.openxmlformats.org/officeDocument/2006/relationships/image"/><Relationship Id="rId28" Target="../media/image36.svg" Type="http://schemas.openxmlformats.org/officeDocument/2006/relationships/image"/><Relationship Id="rId3" Target="../media/image167.svg" Type="http://schemas.openxmlformats.org/officeDocument/2006/relationships/image"/><Relationship Id="rId4" Target="../media/image168.jpeg" Type="http://schemas.openxmlformats.org/officeDocument/2006/relationships/image"/><Relationship Id="rId5" Target="../media/image169.png" Type="http://schemas.openxmlformats.org/officeDocument/2006/relationships/image"/><Relationship Id="rId6" Target="../media/image12.jpeg" Type="http://schemas.openxmlformats.org/officeDocument/2006/relationships/image"/><Relationship Id="rId7" Target="../media/image170.png" Type="http://schemas.openxmlformats.org/officeDocument/2006/relationships/image"/><Relationship Id="rId8" Target="../media/image171.svg" Type="http://schemas.openxmlformats.org/officeDocument/2006/relationships/image"/><Relationship Id="rId9" Target="../media/image17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7.svg" Type="http://schemas.openxmlformats.org/officeDocument/2006/relationships/image"/><Relationship Id="rId11" Target="../media/image78.png" Type="http://schemas.openxmlformats.org/officeDocument/2006/relationships/image"/><Relationship Id="rId12" Target="../media/image79.svg" Type="http://schemas.openxmlformats.org/officeDocument/2006/relationships/image"/><Relationship Id="rId2" Target="../media/image139.png" Type="http://schemas.openxmlformats.org/officeDocument/2006/relationships/image"/><Relationship Id="rId3" Target="../media/image190.png" Type="http://schemas.openxmlformats.org/officeDocument/2006/relationships/image"/><Relationship Id="rId4" Target="../media/image191.svg" Type="http://schemas.openxmlformats.org/officeDocument/2006/relationships/image"/><Relationship Id="rId5" Target="../media/image192.png" Type="http://schemas.openxmlformats.org/officeDocument/2006/relationships/image"/><Relationship Id="rId6" Target="../media/image193.svg" Type="http://schemas.openxmlformats.org/officeDocument/2006/relationships/image"/><Relationship Id="rId7" Target="../media/image194.png" Type="http://schemas.openxmlformats.org/officeDocument/2006/relationships/image"/><Relationship Id="rId8" Target="../media/image195.svg" Type="http://schemas.openxmlformats.org/officeDocument/2006/relationships/image"/><Relationship Id="rId9" Target="../media/image196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5.jpeg" Type="http://schemas.openxmlformats.org/officeDocument/2006/relationships/image"/><Relationship Id="rId11" Target="../media/image206.jpeg" Type="http://schemas.openxmlformats.org/officeDocument/2006/relationships/image"/><Relationship Id="rId12" Target="../media/image207.png" Type="http://schemas.openxmlformats.org/officeDocument/2006/relationships/image"/><Relationship Id="rId13" Target="../media/image208.svg" Type="http://schemas.openxmlformats.org/officeDocument/2006/relationships/image"/><Relationship Id="rId14" Target="../media/image209.png" Type="http://schemas.openxmlformats.org/officeDocument/2006/relationships/image"/><Relationship Id="rId15" Target="../media/image210.svg" Type="http://schemas.openxmlformats.org/officeDocument/2006/relationships/image"/><Relationship Id="rId2" Target="../notesSlides/notesSlide5.xml" Type="http://schemas.openxmlformats.org/officeDocument/2006/relationships/notesSlide"/><Relationship Id="rId3" Target="../media/image198.png" Type="http://schemas.openxmlformats.org/officeDocument/2006/relationships/image"/><Relationship Id="rId4" Target="../media/image199.svg" Type="http://schemas.openxmlformats.org/officeDocument/2006/relationships/image"/><Relationship Id="rId5" Target="../media/image200.jpeg" Type="http://schemas.openxmlformats.org/officeDocument/2006/relationships/image"/><Relationship Id="rId6" Target="../media/image201.png" Type="http://schemas.openxmlformats.org/officeDocument/2006/relationships/image"/><Relationship Id="rId7" Target="../media/image202.svg" Type="http://schemas.openxmlformats.org/officeDocument/2006/relationships/image"/><Relationship Id="rId8" Target="../media/image203.png" Type="http://schemas.openxmlformats.org/officeDocument/2006/relationships/image"/><Relationship Id="rId9" Target="../media/image204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1.jpeg" Type="http://schemas.openxmlformats.org/officeDocument/2006/relationships/image"/><Relationship Id="rId3" Target="../media/image212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3.jpeg" Type="http://schemas.openxmlformats.org/officeDocument/2006/relationships/image"/><Relationship Id="rId3" Target="../media/image214.png" Type="http://schemas.openxmlformats.org/officeDocument/2006/relationships/image"/><Relationship Id="rId4" Target="../media/image215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6.jpeg" Type="http://schemas.openxmlformats.org/officeDocument/2006/relationships/image"/><Relationship Id="rId3" Target="../media/image214.png" Type="http://schemas.openxmlformats.org/officeDocument/2006/relationships/image"/><Relationship Id="rId4" Target="../media/image215.sv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5.png" Type="http://schemas.openxmlformats.org/officeDocument/2006/relationships/image"/><Relationship Id="rId11" Target="../media/image5.jpeg" Type="http://schemas.openxmlformats.org/officeDocument/2006/relationships/image"/><Relationship Id="rId12" Target="../media/image214.png" Type="http://schemas.openxmlformats.org/officeDocument/2006/relationships/image"/><Relationship Id="rId13" Target="../media/image215.svg" Type="http://schemas.openxmlformats.org/officeDocument/2006/relationships/image"/><Relationship Id="rId2" Target="../media/image217.png" Type="http://schemas.openxmlformats.org/officeDocument/2006/relationships/image"/><Relationship Id="rId3" Target="../media/image218.svg" Type="http://schemas.openxmlformats.org/officeDocument/2006/relationships/image"/><Relationship Id="rId4" Target="../media/image219.png" Type="http://schemas.openxmlformats.org/officeDocument/2006/relationships/image"/><Relationship Id="rId5" Target="../media/image220.jpeg" Type="http://schemas.openxmlformats.org/officeDocument/2006/relationships/image"/><Relationship Id="rId6" Target="../media/image221.jpeg" Type="http://schemas.openxmlformats.org/officeDocument/2006/relationships/image"/><Relationship Id="rId7" Target="../media/image222.png" Type="http://schemas.openxmlformats.org/officeDocument/2006/relationships/image"/><Relationship Id="rId8" Target="../media/image223.jpeg" Type="http://schemas.openxmlformats.org/officeDocument/2006/relationships/image"/><Relationship Id="rId9" Target="../media/image224.jpe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3.svg" Type="http://schemas.openxmlformats.org/officeDocument/2006/relationships/image"/><Relationship Id="rId11" Target="../media/image78.png" Type="http://schemas.openxmlformats.org/officeDocument/2006/relationships/image"/><Relationship Id="rId12" Target="../media/image79.svg" Type="http://schemas.openxmlformats.org/officeDocument/2006/relationships/image"/><Relationship Id="rId2" Target="../media/image84.png" Type="http://schemas.openxmlformats.org/officeDocument/2006/relationships/image"/><Relationship Id="rId3" Target="../media/image226.png" Type="http://schemas.openxmlformats.org/officeDocument/2006/relationships/image"/><Relationship Id="rId4" Target="../media/image227.svg" Type="http://schemas.openxmlformats.org/officeDocument/2006/relationships/image"/><Relationship Id="rId5" Target="../media/image228.png" Type="http://schemas.openxmlformats.org/officeDocument/2006/relationships/image"/><Relationship Id="rId6" Target="../media/image229.svg" Type="http://schemas.openxmlformats.org/officeDocument/2006/relationships/image"/><Relationship Id="rId7" Target="../media/image230.png" Type="http://schemas.openxmlformats.org/officeDocument/2006/relationships/image"/><Relationship Id="rId8" Target="../media/image231.svg" Type="http://schemas.openxmlformats.org/officeDocument/2006/relationships/image"/><Relationship Id="rId9" Target="../media/image232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jpeg" Type="http://schemas.openxmlformats.org/officeDocument/2006/relationships/image"/><Relationship Id="rId11" Target="../media/image235.jpeg" Type="http://schemas.openxmlformats.org/officeDocument/2006/relationships/image"/><Relationship Id="rId12" Target="../media/image40.jpeg" Type="http://schemas.openxmlformats.org/officeDocument/2006/relationships/image"/><Relationship Id="rId2" Target="../notesSlides/notesSlide6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206.jpeg" Type="http://schemas.openxmlformats.org/officeDocument/2006/relationships/image"/><Relationship Id="rId6" Target="../media/image234.jpeg" Type="http://schemas.openxmlformats.org/officeDocument/2006/relationships/image"/><Relationship Id="rId7" Target="../media/image216.jpeg" Type="http://schemas.openxmlformats.org/officeDocument/2006/relationships/image"/><Relationship Id="rId8" Target="../media/image8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2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2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761098" y="-1774962"/>
            <a:ext cx="10584586" cy="11490462"/>
          </a:xfrm>
          <a:custGeom>
            <a:avLst/>
            <a:gdLst/>
            <a:ahLst/>
            <a:cxnLst/>
            <a:rect r="r" b="b" t="t" l="l"/>
            <a:pathLst>
              <a:path h="11490462" w="10584586">
                <a:moveTo>
                  <a:pt x="0" y="0"/>
                </a:moveTo>
                <a:lnTo>
                  <a:pt x="10584586" y="0"/>
                </a:lnTo>
                <a:lnTo>
                  <a:pt x="10584586" y="11490462"/>
                </a:lnTo>
                <a:lnTo>
                  <a:pt x="0" y="11490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883220" y="5082355"/>
            <a:ext cx="1938991" cy="1931656"/>
            <a:chOff x="0" y="0"/>
            <a:chExt cx="6133605" cy="611040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133592" cy="6110351"/>
            </a:xfrm>
            <a:custGeom>
              <a:avLst/>
              <a:gdLst/>
              <a:ahLst/>
              <a:cxnLst/>
              <a:rect r="r" b="b" t="t" l="l"/>
              <a:pathLst>
                <a:path h="6110351" w="6133592">
                  <a:moveTo>
                    <a:pt x="6133592" y="3055239"/>
                  </a:moveTo>
                  <a:lnTo>
                    <a:pt x="3066796" y="0"/>
                  </a:lnTo>
                  <a:lnTo>
                    <a:pt x="0" y="0"/>
                  </a:lnTo>
                  <a:lnTo>
                    <a:pt x="6133592" y="6110351"/>
                  </a:lnTo>
                  <a:close/>
                </a:path>
              </a:pathLst>
            </a:custGeom>
            <a:blipFill>
              <a:blip r:embed="rId5"/>
              <a:stretch>
                <a:fillRect l="-6864" t="0" r="-70721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205139" y="498862"/>
            <a:ext cx="2039622" cy="2031907"/>
            <a:chOff x="0" y="0"/>
            <a:chExt cx="6133605" cy="611040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33592" cy="6110351"/>
            </a:xfrm>
            <a:custGeom>
              <a:avLst/>
              <a:gdLst/>
              <a:ahLst/>
              <a:cxnLst/>
              <a:rect r="r" b="b" t="t" l="l"/>
              <a:pathLst>
                <a:path h="6110351" w="6133592">
                  <a:moveTo>
                    <a:pt x="6133592" y="3055239"/>
                  </a:moveTo>
                  <a:lnTo>
                    <a:pt x="3066796" y="0"/>
                  </a:lnTo>
                  <a:lnTo>
                    <a:pt x="0" y="0"/>
                  </a:lnTo>
                  <a:lnTo>
                    <a:pt x="6133592" y="6110351"/>
                  </a:lnTo>
                  <a:close/>
                </a:path>
              </a:pathLst>
            </a:custGeom>
            <a:blipFill>
              <a:blip r:embed="rId6"/>
              <a:stretch>
                <a:fillRect l="0" t="-5828" r="0" b="-35829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368565" y="141334"/>
            <a:ext cx="1781470" cy="1774731"/>
            <a:chOff x="0" y="0"/>
            <a:chExt cx="6133605" cy="611040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133592" cy="6110351"/>
            </a:xfrm>
            <a:custGeom>
              <a:avLst/>
              <a:gdLst/>
              <a:ahLst/>
              <a:cxnLst/>
              <a:rect r="r" b="b" t="t" l="l"/>
              <a:pathLst>
                <a:path h="6110351" w="6133592">
                  <a:moveTo>
                    <a:pt x="6133592" y="3055239"/>
                  </a:moveTo>
                  <a:lnTo>
                    <a:pt x="3066796" y="0"/>
                  </a:lnTo>
                  <a:lnTo>
                    <a:pt x="0" y="0"/>
                  </a:lnTo>
                  <a:lnTo>
                    <a:pt x="6133592" y="6110351"/>
                  </a:lnTo>
                  <a:close/>
                </a:path>
              </a:pathLst>
            </a:custGeom>
            <a:blipFill>
              <a:blip r:embed="rId7"/>
              <a:stretch>
                <a:fillRect l="-24715" t="0" r="-24715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4017894"/>
            <a:ext cx="16652897" cy="2868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71"/>
              </a:lnSpc>
            </a:pPr>
            <a:r>
              <a:rPr lang="en-US" sz="5109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ՆԵՐՔԻՆ ԳՈՐԾԵՐԻ ՆԱԽԱՐԱՐՈՒԹՅԱՆ</a:t>
            </a:r>
          </a:p>
          <a:p>
            <a:pPr algn="ctr">
              <a:lnSpc>
                <a:spcPts val="5671"/>
              </a:lnSpc>
            </a:pPr>
            <a:r>
              <a:rPr lang="en-US" sz="5109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ՌԱԶՄԱՎԱՐԱԿԱՆ ՄՈՏԵՑՈՒՄՆԵՐԻ ԱՌԱՋԸՆԹԱՑԻ ՎԵՐԱԲԵՐՅԱԼ ՀԱՇՎԵՏՎՈՒԹՅՈՒՆ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5400000">
            <a:off x="9112875" y="1029555"/>
            <a:ext cx="62251" cy="2908812"/>
          </a:xfrm>
          <a:custGeom>
            <a:avLst/>
            <a:gdLst/>
            <a:ahLst/>
            <a:cxnLst/>
            <a:rect r="r" b="b" t="t" l="l"/>
            <a:pathLst>
              <a:path h="2908812" w="62251">
                <a:moveTo>
                  <a:pt x="0" y="0"/>
                </a:moveTo>
                <a:lnTo>
                  <a:pt x="62250" y="0"/>
                </a:lnTo>
                <a:lnTo>
                  <a:pt x="62250" y="2908812"/>
                </a:lnTo>
                <a:lnTo>
                  <a:pt x="0" y="2908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46759" t="0" r="-6398695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684195" y="498862"/>
            <a:ext cx="2919610" cy="1898885"/>
          </a:xfrm>
          <a:custGeom>
            <a:avLst/>
            <a:gdLst/>
            <a:ahLst/>
            <a:cxnLst/>
            <a:rect r="r" b="b" t="t" l="l"/>
            <a:pathLst>
              <a:path h="1898885" w="2919610">
                <a:moveTo>
                  <a:pt x="0" y="0"/>
                </a:moveTo>
                <a:lnTo>
                  <a:pt x="2919610" y="0"/>
                </a:lnTo>
                <a:lnTo>
                  <a:pt x="2919610" y="1898885"/>
                </a:lnTo>
                <a:lnTo>
                  <a:pt x="0" y="18988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90000"/>
            </a:blip>
            <a:stretch>
              <a:fillRect l="0" t="-30076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684195" y="2482392"/>
            <a:ext cx="2919610" cy="33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89"/>
              </a:lnSpc>
            </a:pPr>
            <a:r>
              <a:rPr lang="en-US" sz="1778" spc="53">
                <a:solidFill>
                  <a:srgbClr val="040F2F"/>
                </a:solidFill>
                <a:latin typeface="Arm Hmk's Bebas Neue"/>
                <a:ea typeface="Arm Hmk's Bebas Neue"/>
                <a:cs typeface="Arm Hmk's Bebas Neue"/>
                <a:sym typeface="Arm Hmk's Bebas Neue"/>
              </a:rPr>
              <a:t>ՀՀ ՆԵՐՔԻՆ ԳՈՐԾԵՐԻ ՆԱԽԱՐԱՐՈՒԹՅՈՒՆ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241922" y="8842592"/>
            <a:ext cx="5804155" cy="745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62"/>
              </a:lnSpc>
            </a:pPr>
            <a:r>
              <a:rPr lang="en-US" sz="4330" spc="12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24 հունվար 2026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63906" y="-3341575"/>
            <a:ext cx="10512290" cy="11411979"/>
          </a:xfrm>
          <a:custGeom>
            <a:avLst/>
            <a:gdLst/>
            <a:ahLst/>
            <a:cxnLst/>
            <a:rect r="r" b="b" t="t" l="l"/>
            <a:pathLst>
              <a:path h="11411979" w="10512290">
                <a:moveTo>
                  <a:pt x="0" y="0"/>
                </a:moveTo>
                <a:lnTo>
                  <a:pt x="10512290" y="0"/>
                </a:lnTo>
                <a:lnTo>
                  <a:pt x="10512290" y="11411979"/>
                </a:lnTo>
                <a:lnTo>
                  <a:pt x="0" y="11411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320323" y="748974"/>
            <a:ext cx="12130105" cy="1764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ՄԻԳՐԱՑԻՈՆ</a:t>
            </a:r>
          </a:p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ՌԱԶՄԱՎԱՐՈՒԹՅՈՒՆ</a:t>
            </a:r>
          </a:p>
          <a:p>
            <a:pPr algn="l">
              <a:lnSpc>
                <a:spcPts val="4635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073609"/>
            <a:ext cx="12895820" cy="1163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3"/>
              </a:lnSpc>
            </a:pPr>
            <a:r>
              <a:rPr lang="en-US" sz="3073">
                <a:solidFill>
                  <a:srgbClr val="424141"/>
                </a:solidFill>
                <a:latin typeface="DejaVu Sans 1"/>
                <a:ea typeface="DejaVu Sans 1"/>
                <a:cs typeface="DejaVu Sans 1"/>
                <a:sym typeface="DejaVu Sans 1"/>
              </a:rPr>
              <a:t>ՌԱԶՄԱՎԱՐՈՒԹՅԱՆ ՄՇԱԿՈՒՄԸ ՄԻԱԺԱՄԱՆԱԿ ԲԽՈՒՄ Է</a:t>
            </a:r>
          </a:p>
          <a:p>
            <a:pPr algn="l">
              <a:lnSpc>
                <a:spcPts val="3073"/>
              </a:lnSpc>
            </a:pPr>
            <a:r>
              <a:rPr lang="en-US" sz="3073">
                <a:solidFill>
                  <a:srgbClr val="424141"/>
                </a:solidFill>
                <a:latin typeface="DejaVu Sans 1"/>
                <a:ea typeface="DejaVu Sans 1"/>
                <a:cs typeface="DejaVu Sans 1"/>
                <a:sym typeface="DejaVu Sans 1"/>
              </a:rPr>
              <a:t>ԵՄ–ՀՀ ՎԻԶԱՆԵՐԻ ԱԶԱՏԱԿԱՆԱՑՄԱՆ ՕՐԱԿԱՐԳԻՑ</a:t>
            </a:r>
          </a:p>
          <a:p>
            <a:pPr algn="l">
              <a:lnSpc>
                <a:spcPts val="3073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7355987"/>
            <a:ext cx="13066209" cy="1375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4"/>
              </a:lnSpc>
            </a:pPr>
            <a:r>
              <a:rPr lang="en-US" b="true" sz="3534">
                <a:solidFill>
                  <a:srgbClr val="590D10"/>
                </a:solidFill>
                <a:latin typeface="DejaVu Sans 1"/>
                <a:ea typeface="DejaVu Sans 1"/>
                <a:cs typeface="DejaVu Sans 1"/>
                <a:sym typeface="DejaVu Sans 1"/>
              </a:rPr>
              <a:t>ՄԻՋԳԵՐԱՏԵՍՉԱԿԱՆ ՔՆՆԱՐԿՈՒՄՆԵՐԻՑ ՀԵՏՈ ԿՍԿՍՎԻ ԲՈՒՆ ՌԱԶՄԱՎԱՐՈՒԹՅԱՆ ՄՇԱԿՈՒՄԸ՝ ՆՊԱՏԱԿ ՈՒՆԵՆԱԼՈՎ ԱՅՆ ԸՆԴՈՒՆԵԼ ԸՆԹԱՑԻԿ ՏԱՐՈՒՄ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349915"/>
            <a:ext cx="12411714" cy="2893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32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2025Թ. ՄՇԱԿՎԵԼ Է ՌԱԶՄԱՎԱՐԱԿԱՆ ՓԱՍՏԱԹՂԹԻ ՎԵՐԼՈՒԾԱԿԱՆ ՀԱՅԵՑԱԿԱՐԳԱՅԻՆ ՇՐՋԱՆԱԿԸ՝ ՀԻՄՆՎԱԾ ԺՈՂՈՎՐԴԱԳՐՈՒԹՅԱՆ ՌԱԶՄԱՎԱՐՈՒԹՅԱՆ ՎՐԱ, ՈՐԻ ՇՐՋԱՆԱԿՈՒՄ ԱՌԱՋԻՆ ԱՆԳԱՄ ԱՅՍ ՄԱԿԱՐԴԱԿՈՒՄ ԱՆԴՐԱԴԱՐՁ Է ԿԱՏԱՐՎՈՒՄ ՀՀ ՔԱՂԱՔԱՑԻՈՒԹՅԱՆ ԻՆՍՏԻՏՈՒՏԻՆ</a:t>
            </a:r>
          </a:p>
          <a:p>
            <a:pPr algn="l">
              <a:lnSpc>
                <a:spcPts val="3299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6068764">
            <a:off x="-653051" y="1724710"/>
            <a:ext cx="10177358" cy="10216004"/>
            <a:chOff x="0" y="0"/>
            <a:chExt cx="6110402" cy="61336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10351" cy="6133592"/>
            </a:xfrm>
            <a:custGeom>
              <a:avLst/>
              <a:gdLst/>
              <a:ahLst/>
              <a:cxnLst/>
              <a:rect r="r" b="b" t="t" l="l"/>
              <a:pathLst>
                <a:path h="6133592" w="6110351">
                  <a:moveTo>
                    <a:pt x="0" y="3066796"/>
                  </a:moveTo>
                  <a:lnTo>
                    <a:pt x="3055239" y="0"/>
                  </a:lnTo>
                  <a:lnTo>
                    <a:pt x="6110351" y="0"/>
                  </a:lnTo>
                  <a:lnTo>
                    <a:pt x="0" y="6133592"/>
                  </a:lnTo>
                  <a:close/>
                </a:path>
              </a:pathLst>
            </a:custGeom>
            <a:solidFill>
              <a:srgbClr val="590D10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2996" y="5043082"/>
            <a:ext cx="9322520" cy="5243918"/>
            <a:chOff x="0" y="0"/>
            <a:chExt cx="6089457" cy="34253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D94D4D"/>
            </a:solidFill>
          </p:spPr>
        </p:sp>
        <p:sp>
          <p:nvSpPr>
            <p:cNvPr name="Freeform 6" id="6"/>
            <p:cNvSpPr/>
            <p:nvPr/>
          </p:nvSpPr>
          <p:spPr>
            <a:xfrm flipH="tru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6089457" y="0"/>
                  </a:moveTo>
                  <a:lnTo>
                    <a:pt x="6089457" y="3425320"/>
                  </a:lnTo>
                  <a:lnTo>
                    <a:pt x="0" y="3425320"/>
                  </a:lnTo>
                  <a:cubicBezTo>
                    <a:pt x="2029819" y="2283546"/>
                    <a:pt x="4059638" y="1141773"/>
                    <a:pt x="6089457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-50664" b="-78788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2472723" y="917875"/>
            <a:ext cx="9680615" cy="1183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ԲՆԱԿՉՈՒԹՅԱՆ</a:t>
            </a:r>
          </a:p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ՊԵՏԱԿԱՆ ՌԵԳԻՍՏՐ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29350" y="2981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623662" y="2390841"/>
            <a:ext cx="13040676" cy="132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9"/>
              </a:lnSpc>
            </a:pPr>
            <a:r>
              <a:rPr lang="en-US" sz="3000">
                <a:solidFill>
                  <a:srgbClr val="676767"/>
                </a:solidFill>
                <a:latin typeface="DejaVu Sans 1"/>
                <a:ea typeface="DejaVu Sans 1"/>
                <a:cs typeface="DejaVu Sans 1"/>
                <a:sym typeface="DejaVu Sans 1"/>
              </a:rPr>
              <a:t>Բնակչության պետական ռեգիստրի մասին</a:t>
            </a:r>
          </a:p>
          <a:p>
            <a:pPr algn="l">
              <a:lnSpc>
                <a:spcPts val="3509"/>
              </a:lnSpc>
            </a:pPr>
            <a:r>
              <a:rPr lang="en-US" sz="3000">
                <a:solidFill>
                  <a:srgbClr val="676767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նոր օրենքն ընդունված է, </a:t>
            </a:r>
          </a:p>
          <a:p>
            <a:pPr algn="l">
              <a:lnSpc>
                <a:spcPts val="3509"/>
              </a:lnSpc>
            </a:pPr>
            <a:r>
              <a:rPr lang="en-US" sz="3000">
                <a:solidFill>
                  <a:srgbClr val="676767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նոր ծրագրային ապահովումը՝ մշակման փուլում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940754" y="4107246"/>
            <a:ext cx="12613922" cy="4564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94"/>
              </a:lnSpc>
            </a:pPr>
            <a:r>
              <a:rPr lang="en-US" sz="3125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Ձ</a:t>
            </a:r>
            <a:r>
              <a:rPr lang="en-US" b="true" sz="3125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ևավորվում է տվյալների մեկ միասնական ճշմարիտ աղբյուր</a:t>
            </a:r>
          </a:p>
          <a:p>
            <a:pPr algn="l">
              <a:lnSpc>
                <a:spcPts val="3782"/>
              </a:lnSpc>
            </a:pPr>
            <a:r>
              <a:rPr lang="en-US" b="true" sz="3125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ԲՊՌ տվյալն իրավական ուժ ունի</a:t>
            </a:r>
          </a:p>
          <a:p>
            <a:pPr algn="l">
              <a:lnSpc>
                <a:spcPts val="3782"/>
              </a:lnSpc>
            </a:pPr>
            <a:r>
              <a:rPr lang="en-US" b="true" sz="3125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Բնակչության վերաբերյալ այլ շտեմարանների վարումն արգելվում է</a:t>
            </a:r>
          </a:p>
          <a:p>
            <a:pPr algn="l">
              <a:lnSpc>
                <a:spcPts val="3782"/>
              </a:lnSpc>
            </a:pPr>
            <a:r>
              <a:rPr lang="en-US" b="true" sz="3125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           </a:t>
            </a:r>
          </a:p>
          <a:p>
            <a:pPr algn="l">
              <a:lnSpc>
                <a:spcPts val="3782"/>
              </a:lnSpc>
            </a:pPr>
          </a:p>
          <a:p>
            <a:pPr algn="l">
              <a:lnSpc>
                <a:spcPts val="3782"/>
              </a:lnSpc>
            </a:pPr>
            <a:r>
              <a:rPr lang="en-US" b="true" sz="3125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                    </a:t>
            </a:r>
          </a:p>
          <a:p>
            <a:pPr algn="l">
              <a:lnSpc>
                <a:spcPts val="3782"/>
              </a:lnSpc>
            </a:pPr>
            <a:r>
              <a:rPr lang="en-US" b="true" sz="3125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                       </a:t>
            </a:r>
          </a:p>
          <a:p>
            <a:pPr algn="l">
              <a:lnSpc>
                <a:spcPts val="3782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3360041" y="4136481"/>
            <a:ext cx="419543" cy="419543"/>
          </a:xfrm>
          <a:custGeom>
            <a:avLst/>
            <a:gdLst/>
            <a:ahLst/>
            <a:cxnLst/>
            <a:rect r="r" b="b" t="t" l="l"/>
            <a:pathLst>
              <a:path h="419543" w="419543">
                <a:moveTo>
                  <a:pt x="0" y="0"/>
                </a:moveTo>
                <a:lnTo>
                  <a:pt x="419543" y="0"/>
                </a:lnTo>
                <a:lnTo>
                  <a:pt x="419543" y="419543"/>
                </a:lnTo>
                <a:lnTo>
                  <a:pt x="0" y="419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360041" y="4880936"/>
            <a:ext cx="419543" cy="419543"/>
          </a:xfrm>
          <a:custGeom>
            <a:avLst/>
            <a:gdLst/>
            <a:ahLst/>
            <a:cxnLst/>
            <a:rect r="r" b="b" t="t" l="l"/>
            <a:pathLst>
              <a:path h="419543" w="419543">
                <a:moveTo>
                  <a:pt x="0" y="0"/>
                </a:moveTo>
                <a:lnTo>
                  <a:pt x="419543" y="0"/>
                </a:lnTo>
                <a:lnTo>
                  <a:pt x="419543" y="419543"/>
                </a:lnTo>
                <a:lnTo>
                  <a:pt x="0" y="419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586460" y="8405018"/>
            <a:ext cx="6968216" cy="1057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0"/>
              </a:lnSpc>
              <a:spcBef>
                <a:spcPct val="0"/>
              </a:spcBef>
            </a:pPr>
            <a:r>
              <a:rPr lang="en-US" sz="267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ԲՊՌ-ի և ՍԷԿՏ-ի համադրությամբ ձևավորվում է միգրացիայի կառավարման ուժեղ գործիք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8443658" y="8376443"/>
            <a:ext cx="881857" cy="881857"/>
          </a:xfrm>
          <a:custGeom>
            <a:avLst/>
            <a:gdLst/>
            <a:ahLst/>
            <a:cxnLst/>
            <a:rect r="r" b="b" t="t" l="l"/>
            <a:pathLst>
              <a:path h="881857" w="881857">
                <a:moveTo>
                  <a:pt x="0" y="0"/>
                </a:moveTo>
                <a:lnTo>
                  <a:pt x="881857" y="0"/>
                </a:lnTo>
                <a:lnTo>
                  <a:pt x="881857" y="881857"/>
                </a:lnTo>
                <a:lnTo>
                  <a:pt x="0" y="881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536619" y="-1930873"/>
            <a:ext cx="8002728" cy="8687637"/>
          </a:xfrm>
          <a:custGeom>
            <a:avLst/>
            <a:gdLst/>
            <a:ahLst/>
            <a:cxnLst/>
            <a:rect r="r" b="b" t="t" l="l"/>
            <a:pathLst>
              <a:path h="8687637" w="8002728">
                <a:moveTo>
                  <a:pt x="0" y="0"/>
                </a:moveTo>
                <a:lnTo>
                  <a:pt x="8002728" y="0"/>
                </a:lnTo>
                <a:lnTo>
                  <a:pt x="8002728" y="8687637"/>
                </a:lnTo>
                <a:lnTo>
                  <a:pt x="0" y="86876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379091" y="5507776"/>
            <a:ext cx="419543" cy="419543"/>
          </a:xfrm>
          <a:custGeom>
            <a:avLst/>
            <a:gdLst/>
            <a:ahLst/>
            <a:cxnLst/>
            <a:rect r="r" b="b" t="t" l="l"/>
            <a:pathLst>
              <a:path h="419543" w="419543">
                <a:moveTo>
                  <a:pt x="0" y="0"/>
                </a:moveTo>
                <a:lnTo>
                  <a:pt x="419543" y="0"/>
                </a:lnTo>
                <a:lnTo>
                  <a:pt x="419543" y="419543"/>
                </a:lnTo>
                <a:lnTo>
                  <a:pt x="0" y="419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237697" y="6446822"/>
            <a:ext cx="10597845" cy="819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2"/>
              </a:lnSpc>
              <a:spcBef>
                <a:spcPct val="0"/>
              </a:spcBef>
            </a:pPr>
            <a:r>
              <a:rPr lang="en-US" sz="30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Անձն անվճար հասանելիություն ունի սեփական տվյալներին և տնօրինում է դրանք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237697" y="7479177"/>
            <a:ext cx="10597845" cy="41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2"/>
              </a:lnSpc>
              <a:spcBef>
                <a:spcPct val="0"/>
              </a:spcBef>
            </a:pPr>
            <a:r>
              <a:rPr lang="en-US" sz="30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 Վերանում է տեղեկանքների «մշակույթը»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5672684" y="6413169"/>
            <a:ext cx="419543" cy="419543"/>
          </a:xfrm>
          <a:custGeom>
            <a:avLst/>
            <a:gdLst/>
            <a:ahLst/>
            <a:cxnLst/>
            <a:rect r="r" b="b" t="t" l="l"/>
            <a:pathLst>
              <a:path h="419543" w="419543">
                <a:moveTo>
                  <a:pt x="0" y="0"/>
                </a:moveTo>
                <a:lnTo>
                  <a:pt x="419543" y="0"/>
                </a:lnTo>
                <a:lnTo>
                  <a:pt x="419543" y="419543"/>
                </a:lnTo>
                <a:lnTo>
                  <a:pt x="0" y="419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696733" y="7455270"/>
            <a:ext cx="419543" cy="419543"/>
          </a:xfrm>
          <a:custGeom>
            <a:avLst/>
            <a:gdLst/>
            <a:ahLst/>
            <a:cxnLst/>
            <a:rect r="r" b="b" t="t" l="l"/>
            <a:pathLst>
              <a:path h="419543" w="419543">
                <a:moveTo>
                  <a:pt x="0" y="0"/>
                </a:moveTo>
                <a:lnTo>
                  <a:pt x="419543" y="0"/>
                </a:lnTo>
                <a:lnTo>
                  <a:pt x="419543" y="419543"/>
                </a:lnTo>
                <a:lnTo>
                  <a:pt x="0" y="419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4613327"/>
            <a:ext cx="29184540" cy="19444200"/>
          </a:xfrm>
          <a:custGeom>
            <a:avLst/>
            <a:gdLst/>
            <a:ahLst/>
            <a:cxnLst/>
            <a:rect r="r" b="b" t="t" l="l"/>
            <a:pathLst>
              <a:path h="19444200" w="29184540">
                <a:moveTo>
                  <a:pt x="0" y="0"/>
                </a:moveTo>
                <a:lnTo>
                  <a:pt x="29184540" y="0"/>
                </a:lnTo>
                <a:lnTo>
                  <a:pt x="29184540" y="19444200"/>
                </a:lnTo>
                <a:lnTo>
                  <a:pt x="0" y="19444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-268465"/>
            <a:ext cx="9888842" cy="10823930"/>
            <a:chOff x="0" y="0"/>
            <a:chExt cx="6163735" cy="6746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163735" cy="6746577"/>
            </a:xfrm>
            <a:custGeom>
              <a:avLst/>
              <a:gdLst/>
              <a:ahLst/>
              <a:cxnLst/>
              <a:rect r="r" b="b" t="t" l="l"/>
              <a:pathLst>
                <a:path h="6746577" w="6163735">
                  <a:moveTo>
                    <a:pt x="0" y="0"/>
                  </a:moveTo>
                  <a:lnTo>
                    <a:pt x="6163735" y="0"/>
                  </a:lnTo>
                  <a:lnTo>
                    <a:pt x="6163735" y="6746577"/>
                  </a:lnTo>
                  <a:lnTo>
                    <a:pt x="0" y="6746577"/>
                  </a:lnTo>
                  <a:close/>
                </a:path>
              </a:pathLst>
            </a:custGeom>
            <a:solidFill>
              <a:srgbClr val="040F2E">
                <a:alpha val="37647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6163735" cy="6746578"/>
            </a:xfrm>
            <a:prstGeom prst="rect">
              <a:avLst/>
            </a:prstGeom>
          </p:spPr>
          <p:txBody>
            <a:bodyPr anchor="ctr" rtlCol="false" tIns="18111" lIns="18111" bIns="18111" rIns="18111"/>
            <a:lstStyle/>
            <a:p>
              <a:pPr algn="ctr">
                <a:lnSpc>
                  <a:spcPts val="690"/>
                </a:lnSpc>
              </a:pPr>
            </a:p>
            <a:p>
              <a:pPr algn="ctr">
                <a:lnSpc>
                  <a:spcPts val="690"/>
                </a:lnSpc>
              </a:pPr>
            </a:p>
            <a:p>
              <a:pPr algn="ctr">
                <a:lnSpc>
                  <a:spcPts val="69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11507" y="3149611"/>
            <a:ext cx="696606" cy="69660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5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3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11507" y="4661535"/>
            <a:ext cx="696606" cy="69660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5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3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611507" y="7534587"/>
            <a:ext cx="696606" cy="696606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50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3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442239" y="3149611"/>
            <a:ext cx="8699897" cy="887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9"/>
              </a:lnSpc>
            </a:pPr>
            <a:r>
              <a:rPr lang="en-US" sz="3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ԾՐԱԳՐԱՅԻՆ ԱՊԱՀՈՎՄԱՆ ՄՇԱԿՈՒՄՆ ԱՎԱՐՏԱԿԱՆ ՓՈՒԼՈՒՄ Է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472723" y="1104900"/>
            <a:ext cx="7669413" cy="1183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FFFFF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ԿԵՆՍԱՉԱՓԱԿԱՆ ՀԱՄԱԿԱՐԳ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42239" y="4604385"/>
            <a:ext cx="8288066" cy="2084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ՀԱՍՏԱՏՎԵԼ Է ԲՈԼՈՐ 6 ՏԵՍԱԿԻ ՆՈՒՅՆԱԿԱՆԱՑՄԱՆ ՔԱՐՏԵՐԻ ԴԻԶԱՅՆԸ, </a:t>
            </a:r>
          </a:p>
          <a:p>
            <a:pPr algn="l">
              <a:lnSpc>
                <a:spcPts val="414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ԱՆՁՆԱԳՐԻ ԴԻԶԱՅՆՆ ԱՎԱՐՏԱԿԱՆ ՓՈՒԼՈՒՄ Է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42239" y="6812280"/>
            <a:ext cx="7659416" cy="2084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0"/>
              </a:lnSpc>
              <a:spcBef>
                <a:spcPct val="0"/>
              </a:spcBef>
            </a:pPr>
          </a:p>
          <a:p>
            <a:pPr algn="l">
              <a:lnSpc>
                <a:spcPts val="414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ԲԱՎԱՐԱՐ ՖԻՆԱՆՍԱԿԱՆ ՄԻՋՈՑՆԵՐԻ ՆԵՐԳՐԱՎՈՒՄՆ ԱՎԱՐՏՎԱԾ Է ՄԱՍՆԱՎՈՐԻ </a:t>
            </a:r>
            <a:r>
              <a:rPr lang="en-US" sz="3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ԿՈՂՄԻՑ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229350" y="2981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FFFFF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68868" y="3079780"/>
            <a:ext cx="5176837" cy="7296476"/>
          </a:xfrm>
          <a:custGeom>
            <a:avLst/>
            <a:gdLst/>
            <a:ahLst/>
            <a:cxnLst/>
            <a:rect r="r" b="b" t="t" l="l"/>
            <a:pathLst>
              <a:path h="7296476" w="5176837">
                <a:moveTo>
                  <a:pt x="0" y="0"/>
                </a:moveTo>
                <a:lnTo>
                  <a:pt x="5176837" y="0"/>
                </a:lnTo>
                <a:lnTo>
                  <a:pt x="5176837" y="7296476"/>
                </a:lnTo>
                <a:lnTo>
                  <a:pt x="0" y="7296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318" t="-23682" r="-8263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71475" y="3193635"/>
            <a:ext cx="4597393" cy="6619461"/>
          </a:xfrm>
          <a:custGeom>
            <a:avLst/>
            <a:gdLst/>
            <a:ahLst/>
            <a:cxnLst/>
            <a:rect r="r" b="b" t="t" l="l"/>
            <a:pathLst>
              <a:path h="6619461" w="4597393">
                <a:moveTo>
                  <a:pt x="0" y="0"/>
                </a:moveTo>
                <a:lnTo>
                  <a:pt x="4597393" y="0"/>
                </a:lnTo>
                <a:lnTo>
                  <a:pt x="4597393" y="6619461"/>
                </a:lnTo>
                <a:lnTo>
                  <a:pt x="0" y="66194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202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019944" y="546164"/>
            <a:ext cx="4062044" cy="2823937"/>
          </a:xfrm>
          <a:custGeom>
            <a:avLst/>
            <a:gdLst/>
            <a:ahLst/>
            <a:cxnLst/>
            <a:rect r="r" b="b" t="t" l="l"/>
            <a:pathLst>
              <a:path h="2823937" w="4062044">
                <a:moveTo>
                  <a:pt x="0" y="0"/>
                </a:moveTo>
                <a:lnTo>
                  <a:pt x="4062044" y="0"/>
                </a:lnTo>
                <a:lnTo>
                  <a:pt x="4062044" y="2823937"/>
                </a:lnTo>
                <a:lnTo>
                  <a:pt x="0" y="2823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019944" y="3556293"/>
            <a:ext cx="4062044" cy="2965187"/>
          </a:xfrm>
          <a:custGeom>
            <a:avLst/>
            <a:gdLst/>
            <a:ahLst/>
            <a:cxnLst/>
            <a:rect r="r" b="b" t="t" l="l"/>
            <a:pathLst>
              <a:path h="2965187" w="4062044">
                <a:moveTo>
                  <a:pt x="0" y="0"/>
                </a:moveTo>
                <a:lnTo>
                  <a:pt x="4062044" y="0"/>
                </a:lnTo>
                <a:lnTo>
                  <a:pt x="4062044" y="2965187"/>
                </a:lnTo>
                <a:lnTo>
                  <a:pt x="0" y="2965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19944" y="6708680"/>
            <a:ext cx="4062044" cy="3032156"/>
          </a:xfrm>
          <a:custGeom>
            <a:avLst/>
            <a:gdLst/>
            <a:ahLst/>
            <a:cxnLst/>
            <a:rect r="r" b="b" t="t" l="l"/>
            <a:pathLst>
              <a:path h="3032156" w="4062044">
                <a:moveTo>
                  <a:pt x="0" y="0"/>
                </a:moveTo>
                <a:lnTo>
                  <a:pt x="4062044" y="0"/>
                </a:lnTo>
                <a:lnTo>
                  <a:pt x="4062044" y="3032156"/>
                </a:lnTo>
                <a:lnTo>
                  <a:pt x="0" y="30321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86243" y="3556293"/>
            <a:ext cx="4077779" cy="2965187"/>
          </a:xfrm>
          <a:custGeom>
            <a:avLst/>
            <a:gdLst/>
            <a:ahLst/>
            <a:cxnLst/>
            <a:rect r="r" b="b" t="t" l="l"/>
            <a:pathLst>
              <a:path h="2965187" w="4077779">
                <a:moveTo>
                  <a:pt x="0" y="0"/>
                </a:moveTo>
                <a:lnTo>
                  <a:pt x="4077779" y="0"/>
                </a:lnTo>
                <a:lnTo>
                  <a:pt x="4077779" y="2965187"/>
                </a:lnTo>
                <a:lnTo>
                  <a:pt x="0" y="29651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786243" y="6709910"/>
            <a:ext cx="4077779" cy="2961487"/>
          </a:xfrm>
          <a:custGeom>
            <a:avLst/>
            <a:gdLst/>
            <a:ahLst/>
            <a:cxnLst/>
            <a:rect r="r" b="b" t="t" l="l"/>
            <a:pathLst>
              <a:path h="2961487" w="4077779">
                <a:moveTo>
                  <a:pt x="0" y="0"/>
                </a:moveTo>
                <a:lnTo>
                  <a:pt x="4077779" y="0"/>
                </a:lnTo>
                <a:lnTo>
                  <a:pt x="4077779" y="2961487"/>
                </a:lnTo>
                <a:lnTo>
                  <a:pt x="0" y="29614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883296" y="546164"/>
            <a:ext cx="3883673" cy="2877540"/>
          </a:xfrm>
          <a:custGeom>
            <a:avLst/>
            <a:gdLst/>
            <a:ahLst/>
            <a:cxnLst/>
            <a:rect r="r" b="b" t="t" l="l"/>
            <a:pathLst>
              <a:path h="2877540" w="3883673">
                <a:moveTo>
                  <a:pt x="0" y="0"/>
                </a:moveTo>
                <a:lnTo>
                  <a:pt x="3883673" y="0"/>
                </a:lnTo>
                <a:lnTo>
                  <a:pt x="3883673" y="2877540"/>
                </a:lnTo>
                <a:lnTo>
                  <a:pt x="0" y="28775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403472" y="555689"/>
            <a:ext cx="7222649" cy="1764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ՀՀ ՔԱՂԱՔԱՑՈՒ</a:t>
            </a:r>
          </a:p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ՆՈՐ ԿԵՆՍԱՉԱՓԱԿԱՆ ԱՆՁՆԱԳԻՐ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02770" y="3369259"/>
            <a:ext cx="7197371" cy="4499774"/>
          </a:xfrm>
          <a:custGeom>
            <a:avLst/>
            <a:gdLst/>
            <a:ahLst/>
            <a:cxnLst/>
            <a:rect r="r" b="b" t="t" l="l"/>
            <a:pathLst>
              <a:path h="4499774" w="7197371">
                <a:moveTo>
                  <a:pt x="0" y="0"/>
                </a:moveTo>
                <a:lnTo>
                  <a:pt x="7197372" y="0"/>
                </a:lnTo>
                <a:lnTo>
                  <a:pt x="7197372" y="4499774"/>
                </a:lnTo>
                <a:lnTo>
                  <a:pt x="0" y="4499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403472" y="548949"/>
            <a:ext cx="8690015" cy="1764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ՀՀ ՔԱՂԱՔԱՑՈՒ</a:t>
            </a:r>
          </a:p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ՆՈՐ ԿԵՆՍԱՉԱՓԱԿԱՆ ՆՈՒՅՆԱԿԱՆԱՑՄԱՆ ՔԱՐՏ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600142" y="870"/>
            <a:ext cx="10512290" cy="11411979"/>
          </a:xfrm>
          <a:custGeom>
            <a:avLst/>
            <a:gdLst/>
            <a:ahLst/>
            <a:cxnLst/>
            <a:rect r="r" b="b" t="t" l="l"/>
            <a:pathLst>
              <a:path h="11411979" w="10512290">
                <a:moveTo>
                  <a:pt x="0" y="0"/>
                </a:moveTo>
                <a:lnTo>
                  <a:pt x="10512290" y="0"/>
                </a:lnTo>
                <a:lnTo>
                  <a:pt x="10512290" y="11411979"/>
                </a:lnTo>
                <a:lnTo>
                  <a:pt x="0" y="11411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90900" y="3324973"/>
            <a:ext cx="7088733" cy="4544060"/>
          </a:xfrm>
          <a:custGeom>
            <a:avLst/>
            <a:gdLst/>
            <a:ahLst/>
            <a:cxnLst/>
            <a:rect r="r" b="b" t="t" l="l"/>
            <a:pathLst>
              <a:path h="4544060" w="7088733">
                <a:moveTo>
                  <a:pt x="0" y="0"/>
                </a:moveTo>
                <a:lnTo>
                  <a:pt x="7088733" y="0"/>
                </a:lnTo>
                <a:lnTo>
                  <a:pt x="7088733" y="4544060"/>
                </a:lnTo>
                <a:lnTo>
                  <a:pt x="0" y="4544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535267" y="1162050"/>
            <a:ext cx="2068535" cy="1063299"/>
          </a:xfrm>
          <a:custGeom>
            <a:avLst/>
            <a:gdLst/>
            <a:ahLst/>
            <a:cxnLst/>
            <a:rect r="r" b="b" t="t" l="l"/>
            <a:pathLst>
              <a:path h="1063299" w="2068535">
                <a:moveTo>
                  <a:pt x="0" y="0"/>
                </a:moveTo>
                <a:lnTo>
                  <a:pt x="2068535" y="0"/>
                </a:lnTo>
                <a:lnTo>
                  <a:pt x="2068535" y="1063299"/>
                </a:lnTo>
                <a:lnTo>
                  <a:pt x="0" y="10632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489" t="-161376" r="-13134" b="-18494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2366186"/>
            <a:ext cx="8022074" cy="6989232"/>
          </a:xfrm>
          <a:custGeom>
            <a:avLst/>
            <a:gdLst/>
            <a:ahLst/>
            <a:cxnLst/>
            <a:rect r="r" b="b" t="t" l="l"/>
            <a:pathLst>
              <a:path h="6989232" w="8022074">
                <a:moveTo>
                  <a:pt x="0" y="0"/>
                </a:moveTo>
                <a:lnTo>
                  <a:pt x="8022074" y="0"/>
                </a:lnTo>
                <a:lnTo>
                  <a:pt x="8022074" y="6989232"/>
                </a:lnTo>
                <a:lnTo>
                  <a:pt x="0" y="6989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84793" y="8170109"/>
            <a:ext cx="1759207" cy="1759207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90D10">
                <a:alpha val="55686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4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7404298" y="8189613"/>
            <a:ext cx="1720198" cy="17201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6919174" y="6351247"/>
            <a:ext cx="1753356" cy="1753356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90D10">
                <a:alpha val="36863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4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943287" y="6375360"/>
            <a:ext cx="1705129" cy="1705129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-10800000">
            <a:off x="9344025" y="5770760"/>
            <a:ext cx="2507160" cy="2728881"/>
          </a:xfrm>
          <a:custGeom>
            <a:avLst/>
            <a:gdLst/>
            <a:ahLst/>
            <a:cxnLst/>
            <a:rect r="r" b="b" t="t" l="l"/>
            <a:pathLst>
              <a:path h="2728881" w="2507160">
                <a:moveTo>
                  <a:pt x="0" y="0"/>
                </a:moveTo>
                <a:lnTo>
                  <a:pt x="2507160" y="0"/>
                </a:lnTo>
                <a:lnTo>
                  <a:pt x="2507160" y="2728881"/>
                </a:lnTo>
                <a:lnTo>
                  <a:pt x="0" y="27288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9584148">
            <a:off x="9062573" y="5128795"/>
            <a:ext cx="2409080" cy="2622128"/>
          </a:xfrm>
          <a:custGeom>
            <a:avLst/>
            <a:gdLst/>
            <a:ahLst/>
            <a:cxnLst/>
            <a:rect r="r" b="b" t="t" l="l"/>
            <a:pathLst>
              <a:path h="2622128" w="2409080">
                <a:moveTo>
                  <a:pt x="0" y="0"/>
                </a:moveTo>
                <a:lnTo>
                  <a:pt x="2409080" y="0"/>
                </a:lnTo>
                <a:lnTo>
                  <a:pt x="2409080" y="2622128"/>
                </a:lnTo>
                <a:lnTo>
                  <a:pt x="0" y="2622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607384" y="6315360"/>
            <a:ext cx="702302" cy="702302"/>
          </a:xfrm>
          <a:custGeom>
            <a:avLst/>
            <a:gdLst/>
            <a:ahLst/>
            <a:cxnLst/>
            <a:rect r="r" b="b" t="t" l="l"/>
            <a:pathLst>
              <a:path h="702302" w="702302">
                <a:moveTo>
                  <a:pt x="0" y="0"/>
                </a:moveTo>
                <a:lnTo>
                  <a:pt x="702303" y="0"/>
                </a:lnTo>
                <a:lnTo>
                  <a:pt x="702303" y="702302"/>
                </a:lnTo>
                <a:lnTo>
                  <a:pt x="0" y="702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56321" y="4334355"/>
            <a:ext cx="1492510" cy="1442138"/>
          </a:xfrm>
          <a:custGeom>
            <a:avLst/>
            <a:gdLst/>
            <a:ahLst/>
            <a:cxnLst/>
            <a:rect r="r" b="b" t="t" l="l"/>
            <a:pathLst>
              <a:path h="1442138" w="1492510">
                <a:moveTo>
                  <a:pt x="0" y="0"/>
                </a:moveTo>
                <a:lnTo>
                  <a:pt x="1492510" y="0"/>
                </a:lnTo>
                <a:lnTo>
                  <a:pt x="1492510" y="1442138"/>
                </a:lnTo>
                <a:lnTo>
                  <a:pt x="0" y="14421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58699" y="2593531"/>
            <a:ext cx="1087754" cy="1474921"/>
          </a:xfrm>
          <a:custGeom>
            <a:avLst/>
            <a:gdLst/>
            <a:ahLst/>
            <a:cxnLst/>
            <a:rect r="r" b="b" t="t" l="l"/>
            <a:pathLst>
              <a:path h="1474921" w="1087754">
                <a:moveTo>
                  <a:pt x="0" y="0"/>
                </a:moveTo>
                <a:lnTo>
                  <a:pt x="1087754" y="0"/>
                </a:lnTo>
                <a:lnTo>
                  <a:pt x="1087754" y="1474921"/>
                </a:lnTo>
                <a:lnTo>
                  <a:pt x="0" y="1474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06946" y="6243264"/>
            <a:ext cx="1577721" cy="1548796"/>
          </a:xfrm>
          <a:custGeom>
            <a:avLst/>
            <a:gdLst/>
            <a:ahLst/>
            <a:cxnLst/>
            <a:rect r="r" b="b" t="t" l="l"/>
            <a:pathLst>
              <a:path h="1548796" w="1577721">
                <a:moveTo>
                  <a:pt x="0" y="0"/>
                </a:moveTo>
                <a:lnTo>
                  <a:pt x="1577721" y="0"/>
                </a:lnTo>
                <a:lnTo>
                  <a:pt x="1577721" y="1548796"/>
                </a:lnTo>
                <a:lnTo>
                  <a:pt x="0" y="15487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77674" y="8146111"/>
            <a:ext cx="1733722" cy="1509783"/>
          </a:xfrm>
          <a:custGeom>
            <a:avLst/>
            <a:gdLst/>
            <a:ahLst/>
            <a:cxnLst/>
            <a:rect r="r" b="b" t="t" l="l"/>
            <a:pathLst>
              <a:path h="1509783" w="1733722">
                <a:moveTo>
                  <a:pt x="0" y="0"/>
                </a:moveTo>
                <a:lnTo>
                  <a:pt x="1733722" y="0"/>
                </a:lnTo>
                <a:lnTo>
                  <a:pt x="1733722" y="1509783"/>
                </a:lnTo>
                <a:lnTo>
                  <a:pt x="0" y="15097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613322" y="2612581"/>
            <a:ext cx="6069718" cy="335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74"/>
              </a:lnSpc>
            </a:pPr>
            <a:r>
              <a:rPr lang="en-US" b="true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Նախատեսված  22 գրասենյակներից </a:t>
            </a:r>
          </a:p>
          <a:p>
            <a:pPr algn="l">
              <a:lnSpc>
                <a:spcPts val="2674"/>
              </a:lnSpc>
            </a:pPr>
            <a:r>
              <a:rPr lang="en-US" b="true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21-ի տարածքները</a:t>
            </a:r>
          </a:p>
          <a:p>
            <a:pPr algn="l">
              <a:lnSpc>
                <a:spcPts val="2674"/>
              </a:lnSpc>
            </a:pPr>
            <a:r>
              <a:rPr lang="en-US" b="true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ընտրված են</a:t>
            </a:r>
          </a:p>
          <a:p>
            <a:pPr algn="ctr">
              <a:lnSpc>
                <a:spcPts val="2674"/>
              </a:lnSpc>
            </a:pPr>
          </a:p>
          <a:p>
            <a:pPr algn="l">
              <a:lnSpc>
                <a:spcPts val="2674"/>
              </a:lnSpc>
            </a:pPr>
            <a:r>
              <a:rPr lang="en-US" b="true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Երևանում գործելու է 2 խոշոր գրասենյակ՝ տեղակայված Երևան մոլում և Մեգա մոլում</a:t>
            </a:r>
          </a:p>
          <a:p>
            <a:pPr algn="l">
              <a:lnSpc>
                <a:spcPts val="2674"/>
              </a:lnSpc>
            </a:pPr>
          </a:p>
          <a:p>
            <a:pPr algn="l">
              <a:lnSpc>
                <a:spcPts val="2674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2403472" y="668069"/>
            <a:ext cx="12538115" cy="1183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ՄԱՍՆԱՎՈՐ ԳՈՐԾԸՆԿԵՐՈՋ ԱՇԽԱՐՀԱԳՐԱԿԱՆ ՑԱՆՑԸ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613322" y="6334410"/>
            <a:ext cx="4571446" cy="335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74"/>
              </a:lnSpc>
            </a:pPr>
            <a:r>
              <a:rPr lang="en-US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Մ</a:t>
            </a:r>
            <a:r>
              <a:rPr lang="en-US" b="true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եգա մոլում շինարարական</a:t>
            </a:r>
          </a:p>
          <a:p>
            <a:pPr algn="l">
              <a:lnSpc>
                <a:spcPts val="2674"/>
              </a:lnSpc>
            </a:pPr>
            <a:r>
              <a:rPr lang="en-US" b="true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աշխատանքները</a:t>
            </a:r>
          </a:p>
          <a:p>
            <a:pPr algn="l">
              <a:lnSpc>
                <a:spcPts val="2674"/>
              </a:lnSpc>
            </a:pPr>
            <a:r>
              <a:rPr lang="en-US" b="true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մեկնարկել են</a:t>
            </a:r>
          </a:p>
          <a:p>
            <a:pPr algn="l">
              <a:lnSpc>
                <a:spcPts val="2674"/>
              </a:lnSpc>
            </a:pPr>
          </a:p>
          <a:p>
            <a:pPr algn="l">
              <a:lnSpc>
                <a:spcPts val="2674"/>
              </a:lnSpc>
            </a:pPr>
            <a:r>
              <a:rPr lang="en-US" b="true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Գլխամասային գրասենյակում </a:t>
            </a:r>
          </a:p>
          <a:p>
            <a:pPr algn="l">
              <a:lnSpc>
                <a:spcPts val="2674"/>
              </a:lnSpc>
            </a:pPr>
            <a:r>
              <a:rPr lang="en-US" b="true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շինարարական աշխատանքներն</a:t>
            </a:r>
          </a:p>
          <a:p>
            <a:pPr algn="l">
              <a:lnSpc>
                <a:spcPts val="2674"/>
              </a:lnSpc>
            </a:pPr>
            <a:r>
              <a:rPr lang="en-US" b="true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ընթացքում են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675785" y="2368582"/>
            <a:ext cx="8450415" cy="7316168"/>
          </a:xfrm>
          <a:custGeom>
            <a:avLst/>
            <a:gdLst/>
            <a:ahLst/>
            <a:cxnLst/>
            <a:rect r="r" b="b" t="t" l="l"/>
            <a:pathLst>
              <a:path h="7316168" w="8450415">
                <a:moveTo>
                  <a:pt x="0" y="0"/>
                </a:moveTo>
                <a:lnTo>
                  <a:pt x="8450415" y="0"/>
                </a:lnTo>
                <a:lnTo>
                  <a:pt x="8450415" y="7316168"/>
                </a:lnTo>
                <a:lnTo>
                  <a:pt x="0" y="7316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84" r="-6450" b="-2191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1500" y="2664452"/>
            <a:ext cx="5898330" cy="7287513"/>
          </a:xfrm>
          <a:custGeom>
            <a:avLst/>
            <a:gdLst/>
            <a:ahLst/>
            <a:cxnLst/>
            <a:rect r="r" b="b" t="t" l="l"/>
            <a:pathLst>
              <a:path h="7287513" w="5898330">
                <a:moveTo>
                  <a:pt x="0" y="0"/>
                </a:moveTo>
                <a:lnTo>
                  <a:pt x="5898330" y="0"/>
                </a:lnTo>
                <a:lnTo>
                  <a:pt x="5898330" y="7287513"/>
                </a:lnTo>
                <a:lnTo>
                  <a:pt x="0" y="7287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66845" y="2664452"/>
            <a:ext cx="5617879" cy="3816662"/>
          </a:xfrm>
          <a:custGeom>
            <a:avLst/>
            <a:gdLst/>
            <a:ahLst/>
            <a:cxnLst/>
            <a:rect r="r" b="b" t="t" l="l"/>
            <a:pathLst>
              <a:path h="3816662" w="5617879">
                <a:moveTo>
                  <a:pt x="0" y="0"/>
                </a:moveTo>
                <a:lnTo>
                  <a:pt x="5617880" y="0"/>
                </a:lnTo>
                <a:lnTo>
                  <a:pt x="5617880" y="3816663"/>
                </a:lnTo>
                <a:lnTo>
                  <a:pt x="0" y="38166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065" t="-294633" r="-92695" b="-1416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923977" y="6061997"/>
            <a:ext cx="5239189" cy="3622752"/>
          </a:xfrm>
          <a:custGeom>
            <a:avLst/>
            <a:gdLst/>
            <a:ahLst/>
            <a:cxnLst/>
            <a:rect r="r" b="b" t="t" l="l"/>
            <a:pathLst>
              <a:path h="3622752" w="5239189">
                <a:moveTo>
                  <a:pt x="0" y="0"/>
                </a:moveTo>
                <a:lnTo>
                  <a:pt x="5239189" y="0"/>
                </a:lnTo>
                <a:lnTo>
                  <a:pt x="5239189" y="3622753"/>
                </a:lnTo>
                <a:lnTo>
                  <a:pt x="0" y="3622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275" t="-28083" r="-61866" b="-220728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403472" y="668069"/>
            <a:ext cx="12538115" cy="1183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Տ</a:t>
            </a: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ԱՐԱԾՔԱՅԻՆ ԳՐԱՍԵՆՅԱԿՆԵՐԻ ԼՈՒԾՈՒՄՆԵՐԸ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429337" y="6313518"/>
            <a:ext cx="8787585" cy="732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30"/>
              </a:lnSpc>
            </a:pPr>
            <a:r>
              <a:rPr lang="en-US" sz="3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ՏԵՍ</a:t>
            </a:r>
            <a:r>
              <a:rPr lang="en-US" sz="3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ԱԽՑԻԿՆԵՐ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429337" y="6972344"/>
            <a:ext cx="13627808" cy="414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16"/>
              </a:lnSpc>
            </a:pPr>
            <a:r>
              <a:rPr lang="en-US" sz="2636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Քննական ավտոմոբիլներն այլևս տեսաձայնագրվում են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29337" y="7639772"/>
            <a:ext cx="15141342" cy="732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30"/>
              </a:lnSpc>
            </a:pPr>
            <a:r>
              <a:rPr lang="en-US" sz="3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ԱՊԱԳԱ </a:t>
            </a:r>
            <a:r>
              <a:rPr lang="en-US" sz="3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ԱՐՏԱՊԱՏՎԻՐԱԿՈՒՄ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429337" y="8761520"/>
            <a:ext cx="13627808" cy="806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0"/>
              </a:lnSpc>
            </a:pPr>
            <a:r>
              <a:rPr lang="en-US" sz="2636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Որակավորման տեսական քննությունները՝ սերտիֆիկացված կազմակերպությունից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600142" y="870"/>
            <a:ext cx="10512290" cy="11411979"/>
          </a:xfrm>
          <a:custGeom>
            <a:avLst/>
            <a:gdLst/>
            <a:ahLst/>
            <a:cxnLst/>
            <a:rect r="r" b="b" t="t" l="l"/>
            <a:pathLst>
              <a:path h="11411979" w="10512290">
                <a:moveTo>
                  <a:pt x="0" y="0"/>
                </a:moveTo>
                <a:lnTo>
                  <a:pt x="10512290" y="0"/>
                </a:lnTo>
                <a:lnTo>
                  <a:pt x="10512290" y="11411979"/>
                </a:lnTo>
                <a:lnTo>
                  <a:pt x="0" y="11411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30855" y="2750177"/>
            <a:ext cx="1995283" cy="1995283"/>
          </a:xfrm>
          <a:custGeom>
            <a:avLst/>
            <a:gdLst/>
            <a:ahLst/>
            <a:cxnLst/>
            <a:rect r="r" b="b" t="t" l="l"/>
            <a:pathLst>
              <a:path h="1995283" w="1995283">
                <a:moveTo>
                  <a:pt x="0" y="0"/>
                </a:moveTo>
                <a:lnTo>
                  <a:pt x="1995283" y="0"/>
                </a:lnTo>
                <a:lnTo>
                  <a:pt x="1995283" y="1995284"/>
                </a:lnTo>
                <a:lnTo>
                  <a:pt x="0" y="1995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6701" y="6216483"/>
            <a:ext cx="1774710" cy="1473010"/>
          </a:xfrm>
          <a:custGeom>
            <a:avLst/>
            <a:gdLst/>
            <a:ahLst/>
            <a:cxnLst/>
            <a:rect r="r" b="b" t="t" l="l"/>
            <a:pathLst>
              <a:path h="1473010" w="1774710">
                <a:moveTo>
                  <a:pt x="0" y="0"/>
                </a:moveTo>
                <a:lnTo>
                  <a:pt x="1774710" y="0"/>
                </a:lnTo>
                <a:lnTo>
                  <a:pt x="1774710" y="1473010"/>
                </a:lnTo>
                <a:lnTo>
                  <a:pt x="0" y="1473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36701" y="7758973"/>
            <a:ext cx="1772118" cy="1749967"/>
          </a:xfrm>
          <a:custGeom>
            <a:avLst/>
            <a:gdLst/>
            <a:ahLst/>
            <a:cxnLst/>
            <a:rect r="r" b="b" t="t" l="l"/>
            <a:pathLst>
              <a:path h="1749967" w="1772118">
                <a:moveTo>
                  <a:pt x="0" y="0"/>
                </a:moveTo>
                <a:lnTo>
                  <a:pt x="1772118" y="0"/>
                </a:lnTo>
                <a:lnTo>
                  <a:pt x="1772118" y="1749967"/>
                </a:lnTo>
                <a:lnTo>
                  <a:pt x="0" y="17499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49444" y="3192977"/>
            <a:ext cx="1558105" cy="815211"/>
          </a:xfrm>
          <a:custGeom>
            <a:avLst/>
            <a:gdLst/>
            <a:ahLst/>
            <a:cxnLst/>
            <a:rect r="r" b="b" t="t" l="l"/>
            <a:pathLst>
              <a:path h="815211" w="1558105">
                <a:moveTo>
                  <a:pt x="0" y="0"/>
                </a:moveTo>
                <a:lnTo>
                  <a:pt x="1558105" y="0"/>
                </a:lnTo>
                <a:lnTo>
                  <a:pt x="1558105" y="815211"/>
                </a:lnTo>
                <a:lnTo>
                  <a:pt x="0" y="815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36701" y="4819650"/>
            <a:ext cx="1774710" cy="1211240"/>
          </a:xfrm>
          <a:custGeom>
            <a:avLst/>
            <a:gdLst/>
            <a:ahLst/>
            <a:cxnLst/>
            <a:rect r="r" b="b" t="t" l="l"/>
            <a:pathLst>
              <a:path h="1211240" w="1774710">
                <a:moveTo>
                  <a:pt x="0" y="0"/>
                </a:moveTo>
                <a:lnTo>
                  <a:pt x="1774710" y="0"/>
                </a:lnTo>
                <a:lnTo>
                  <a:pt x="1774710" y="1211240"/>
                </a:lnTo>
                <a:lnTo>
                  <a:pt x="0" y="12112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486701" y="3594003"/>
            <a:ext cx="7805037" cy="414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16"/>
              </a:lnSpc>
            </a:pPr>
            <a:r>
              <a:rPr lang="en-US" sz="2636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Կանխատեսելի, կառավարելի և թվային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486701" y="2927548"/>
            <a:ext cx="11993154" cy="732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30"/>
              </a:lnSpc>
            </a:pPr>
            <a:r>
              <a:rPr lang="en-US" sz="3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ՀԵՐ</a:t>
            </a:r>
            <a:r>
              <a:rPr lang="en-US" sz="3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ԹԱԳՐՄԱՆ ՆՈՐ ՀԱՄԱԿԱՐԳ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09633" y="701959"/>
            <a:ext cx="11776262" cy="1183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ՀԱՇՎԱՌՄԱՆ-ՔՆՆԱԿԱՆ ԾԱՌԱՅՈՒԹՅՈՒՆՆԵՐ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429337" y="8363037"/>
            <a:ext cx="13627808" cy="406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0"/>
              </a:lnSpc>
            </a:pPr>
            <a:r>
              <a:rPr lang="en-US" sz="2636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Կրթությունը՝ պարտադիր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438862" y="5318309"/>
            <a:ext cx="6935705" cy="414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16"/>
              </a:lnSpc>
            </a:pPr>
            <a:r>
              <a:rPr lang="en-US" sz="2636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Վճարովի հիմունքներով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429337" y="4677093"/>
            <a:ext cx="17622754" cy="732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30"/>
              </a:lnSpc>
            </a:pPr>
            <a:r>
              <a:rPr lang="en-US" sz="3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ԱՐԱԳԱՑՎԱԾ ՔՆՆՈՒԹՅԱՆ ՀՆԱՐԱՎՈՐՈՒԹՅՈՒՆ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25083" y="-4075300"/>
            <a:ext cx="10512290" cy="11411979"/>
          </a:xfrm>
          <a:custGeom>
            <a:avLst/>
            <a:gdLst/>
            <a:ahLst/>
            <a:cxnLst/>
            <a:rect r="r" b="b" t="t" l="l"/>
            <a:pathLst>
              <a:path h="11411979" w="10512290">
                <a:moveTo>
                  <a:pt x="0" y="0"/>
                </a:moveTo>
                <a:lnTo>
                  <a:pt x="10512290" y="0"/>
                </a:lnTo>
                <a:lnTo>
                  <a:pt x="10512290" y="11411979"/>
                </a:lnTo>
                <a:lnTo>
                  <a:pt x="0" y="11411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998923" y="6329745"/>
            <a:ext cx="1138108" cy="798098"/>
          </a:xfrm>
          <a:custGeom>
            <a:avLst/>
            <a:gdLst/>
            <a:ahLst/>
            <a:cxnLst/>
            <a:rect r="r" b="b" t="t" l="l"/>
            <a:pathLst>
              <a:path h="798098" w="1138108">
                <a:moveTo>
                  <a:pt x="0" y="0"/>
                </a:moveTo>
                <a:lnTo>
                  <a:pt x="1138109" y="0"/>
                </a:lnTo>
                <a:lnTo>
                  <a:pt x="1138109" y="798099"/>
                </a:lnTo>
                <a:lnTo>
                  <a:pt x="0" y="798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365309" y="6282120"/>
            <a:ext cx="7013257" cy="1640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78"/>
              </a:lnSpc>
            </a:pPr>
            <a:r>
              <a:rPr lang="en-US" sz="5537">
                <a:solidFill>
                  <a:srgbClr val="358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ՓՈՍՏՈՎ ԱՌԱՔՈՒՄ</a:t>
            </a:r>
          </a:p>
          <a:p>
            <a:pPr algn="ctr">
              <a:lnSpc>
                <a:spcPts val="6478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692691" y="4133477"/>
            <a:ext cx="6373219" cy="1681919"/>
          </a:xfrm>
          <a:custGeom>
            <a:avLst/>
            <a:gdLst/>
            <a:ahLst/>
            <a:cxnLst/>
            <a:rect r="r" b="b" t="t" l="l"/>
            <a:pathLst>
              <a:path h="1681919" w="6373219">
                <a:moveTo>
                  <a:pt x="0" y="0"/>
                </a:moveTo>
                <a:lnTo>
                  <a:pt x="6373219" y="0"/>
                </a:lnTo>
                <a:lnTo>
                  <a:pt x="6373219" y="1681918"/>
                </a:lnTo>
                <a:lnTo>
                  <a:pt x="0" y="16819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</a:blip>
            <a:stretch>
              <a:fillRect l="0" t="-24837" r="0" b="-24837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1771528" y="4220866"/>
            <a:ext cx="4215544" cy="1218976"/>
            <a:chOff x="0" y="0"/>
            <a:chExt cx="4324095" cy="125036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324095" cy="1250365"/>
            </a:xfrm>
            <a:custGeom>
              <a:avLst/>
              <a:gdLst/>
              <a:ahLst/>
              <a:cxnLst/>
              <a:rect r="r" b="b" t="t" l="l"/>
              <a:pathLst>
                <a:path h="1250365" w="4324095">
                  <a:moveTo>
                    <a:pt x="51422" y="0"/>
                  </a:moveTo>
                  <a:lnTo>
                    <a:pt x="4272673" y="0"/>
                  </a:lnTo>
                  <a:cubicBezTo>
                    <a:pt x="4301073" y="0"/>
                    <a:pt x="4324095" y="23023"/>
                    <a:pt x="4324095" y="51422"/>
                  </a:cubicBezTo>
                  <a:lnTo>
                    <a:pt x="4324095" y="1198943"/>
                  </a:lnTo>
                  <a:cubicBezTo>
                    <a:pt x="4324095" y="1227342"/>
                    <a:pt x="4301073" y="1250365"/>
                    <a:pt x="4272673" y="1250365"/>
                  </a:cubicBezTo>
                  <a:lnTo>
                    <a:pt x="51422" y="1250365"/>
                  </a:lnTo>
                  <a:cubicBezTo>
                    <a:pt x="23023" y="1250365"/>
                    <a:pt x="0" y="1227342"/>
                    <a:pt x="0" y="1198943"/>
                  </a:cubicBezTo>
                  <a:lnTo>
                    <a:pt x="0" y="51422"/>
                  </a:lnTo>
                  <a:cubicBezTo>
                    <a:pt x="0" y="23023"/>
                    <a:pt x="23023" y="0"/>
                    <a:pt x="51422" y="0"/>
                  </a:cubicBezTo>
                  <a:close/>
                </a:path>
              </a:pathLst>
            </a:custGeom>
            <a:solidFill>
              <a:srgbClr val="E9EBF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4324095" cy="12979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771528" y="4092444"/>
            <a:ext cx="4215544" cy="1513401"/>
            <a:chOff x="0" y="0"/>
            <a:chExt cx="4324095" cy="155237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324095" cy="1552371"/>
            </a:xfrm>
            <a:custGeom>
              <a:avLst/>
              <a:gdLst/>
              <a:ahLst/>
              <a:cxnLst/>
              <a:rect r="r" b="b" t="t" l="l"/>
              <a:pathLst>
                <a:path h="1552371" w="4324095">
                  <a:moveTo>
                    <a:pt x="51422" y="0"/>
                  </a:moveTo>
                  <a:lnTo>
                    <a:pt x="4272673" y="0"/>
                  </a:lnTo>
                  <a:cubicBezTo>
                    <a:pt x="4301073" y="0"/>
                    <a:pt x="4324095" y="23023"/>
                    <a:pt x="4324095" y="51422"/>
                  </a:cubicBezTo>
                  <a:lnTo>
                    <a:pt x="4324095" y="1500949"/>
                  </a:lnTo>
                  <a:cubicBezTo>
                    <a:pt x="4324095" y="1529349"/>
                    <a:pt x="4301073" y="1552371"/>
                    <a:pt x="4272673" y="1552371"/>
                  </a:cubicBezTo>
                  <a:lnTo>
                    <a:pt x="51422" y="1552371"/>
                  </a:lnTo>
                  <a:cubicBezTo>
                    <a:pt x="23023" y="1552371"/>
                    <a:pt x="0" y="1529349"/>
                    <a:pt x="0" y="1500949"/>
                  </a:cubicBezTo>
                  <a:lnTo>
                    <a:pt x="0" y="51422"/>
                  </a:lnTo>
                  <a:cubicBezTo>
                    <a:pt x="0" y="23023"/>
                    <a:pt x="23023" y="0"/>
                    <a:pt x="51422" y="0"/>
                  </a:cubicBezTo>
                  <a:close/>
                </a:path>
              </a:pathLst>
            </a:custGeom>
            <a:solidFill>
              <a:srgbClr val="E2E9F3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4324095" cy="1599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57113" y="2567706"/>
            <a:ext cx="6500982" cy="4309429"/>
          </a:xfrm>
          <a:prstGeom prst="rect">
            <a:avLst/>
          </a:prstGeom>
        </p:spPr>
      </p:pic>
      <p:sp>
        <p:nvSpPr>
          <p:cNvPr name="Freeform 14" id="14"/>
          <p:cNvSpPr/>
          <p:nvPr/>
        </p:nvSpPr>
        <p:spPr>
          <a:xfrm flipH="false" flipV="false" rot="0">
            <a:off x="4399154" y="4558617"/>
            <a:ext cx="1395044" cy="2778062"/>
          </a:xfrm>
          <a:custGeom>
            <a:avLst/>
            <a:gdLst/>
            <a:ahLst/>
            <a:cxnLst/>
            <a:rect r="r" b="b" t="t" l="l"/>
            <a:pathLst>
              <a:path h="2778062" w="1395044">
                <a:moveTo>
                  <a:pt x="0" y="0"/>
                </a:moveTo>
                <a:lnTo>
                  <a:pt x="1395044" y="0"/>
                </a:lnTo>
                <a:lnTo>
                  <a:pt x="1395044" y="2778062"/>
                </a:lnTo>
                <a:lnTo>
                  <a:pt x="0" y="2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83620" t="-262770" r="-895689" b="-98701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794198" y="4190627"/>
            <a:ext cx="6373219" cy="1681919"/>
          </a:xfrm>
          <a:custGeom>
            <a:avLst/>
            <a:gdLst/>
            <a:ahLst/>
            <a:cxnLst/>
            <a:rect r="r" b="b" t="t" l="l"/>
            <a:pathLst>
              <a:path h="1681919" w="6373219">
                <a:moveTo>
                  <a:pt x="0" y="0"/>
                </a:moveTo>
                <a:lnTo>
                  <a:pt x="6373219" y="0"/>
                </a:lnTo>
                <a:lnTo>
                  <a:pt x="6373219" y="1681918"/>
                </a:lnTo>
                <a:lnTo>
                  <a:pt x="0" y="16819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4000"/>
            </a:blip>
            <a:stretch>
              <a:fillRect l="0" t="-24837" r="0" b="-24837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6873035" y="4278016"/>
            <a:ext cx="4215544" cy="1218976"/>
            <a:chOff x="0" y="0"/>
            <a:chExt cx="4324095" cy="125036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324095" cy="1250365"/>
            </a:xfrm>
            <a:custGeom>
              <a:avLst/>
              <a:gdLst/>
              <a:ahLst/>
              <a:cxnLst/>
              <a:rect r="r" b="b" t="t" l="l"/>
              <a:pathLst>
                <a:path h="1250365" w="4324095">
                  <a:moveTo>
                    <a:pt x="51422" y="0"/>
                  </a:moveTo>
                  <a:lnTo>
                    <a:pt x="4272673" y="0"/>
                  </a:lnTo>
                  <a:cubicBezTo>
                    <a:pt x="4301073" y="0"/>
                    <a:pt x="4324095" y="23023"/>
                    <a:pt x="4324095" y="51422"/>
                  </a:cubicBezTo>
                  <a:lnTo>
                    <a:pt x="4324095" y="1198943"/>
                  </a:lnTo>
                  <a:cubicBezTo>
                    <a:pt x="4324095" y="1227342"/>
                    <a:pt x="4301073" y="1250365"/>
                    <a:pt x="4272673" y="1250365"/>
                  </a:cubicBezTo>
                  <a:lnTo>
                    <a:pt x="51422" y="1250365"/>
                  </a:lnTo>
                  <a:cubicBezTo>
                    <a:pt x="23023" y="1250365"/>
                    <a:pt x="0" y="1227342"/>
                    <a:pt x="0" y="1198943"/>
                  </a:cubicBezTo>
                  <a:lnTo>
                    <a:pt x="0" y="51422"/>
                  </a:lnTo>
                  <a:cubicBezTo>
                    <a:pt x="0" y="23023"/>
                    <a:pt x="23023" y="0"/>
                    <a:pt x="51422" y="0"/>
                  </a:cubicBezTo>
                  <a:close/>
                </a:path>
              </a:pathLst>
            </a:custGeom>
            <a:solidFill>
              <a:srgbClr val="E9EBF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4324095" cy="12979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6873035" y="4149594"/>
            <a:ext cx="4215544" cy="1513401"/>
            <a:chOff x="0" y="0"/>
            <a:chExt cx="4324095" cy="155237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324095" cy="1552371"/>
            </a:xfrm>
            <a:custGeom>
              <a:avLst/>
              <a:gdLst/>
              <a:ahLst/>
              <a:cxnLst/>
              <a:rect r="r" b="b" t="t" l="l"/>
              <a:pathLst>
                <a:path h="1552371" w="4324095">
                  <a:moveTo>
                    <a:pt x="51422" y="0"/>
                  </a:moveTo>
                  <a:lnTo>
                    <a:pt x="4272673" y="0"/>
                  </a:lnTo>
                  <a:cubicBezTo>
                    <a:pt x="4301073" y="0"/>
                    <a:pt x="4324095" y="23023"/>
                    <a:pt x="4324095" y="51422"/>
                  </a:cubicBezTo>
                  <a:lnTo>
                    <a:pt x="4324095" y="1500949"/>
                  </a:lnTo>
                  <a:cubicBezTo>
                    <a:pt x="4324095" y="1529349"/>
                    <a:pt x="4301073" y="1552371"/>
                    <a:pt x="4272673" y="1552371"/>
                  </a:cubicBezTo>
                  <a:lnTo>
                    <a:pt x="51422" y="1552371"/>
                  </a:lnTo>
                  <a:cubicBezTo>
                    <a:pt x="23023" y="1552371"/>
                    <a:pt x="0" y="1529349"/>
                    <a:pt x="0" y="1500949"/>
                  </a:cubicBezTo>
                  <a:lnTo>
                    <a:pt x="0" y="51422"/>
                  </a:lnTo>
                  <a:cubicBezTo>
                    <a:pt x="0" y="23023"/>
                    <a:pt x="23023" y="0"/>
                    <a:pt x="51422" y="0"/>
                  </a:cubicBezTo>
                  <a:close/>
                </a:path>
              </a:pathLst>
            </a:custGeom>
            <a:solidFill>
              <a:srgbClr val="E2E9F3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4324095" cy="1599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5937109" y="7364898"/>
            <a:ext cx="11271712" cy="1780101"/>
            <a:chOff x="0" y="0"/>
            <a:chExt cx="15028949" cy="237346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6531324" y="54710"/>
              <a:ext cx="8497625" cy="2242558"/>
            </a:xfrm>
            <a:custGeom>
              <a:avLst/>
              <a:gdLst/>
              <a:ahLst/>
              <a:cxnLst/>
              <a:rect r="r" b="b" t="t" l="l"/>
              <a:pathLst>
                <a:path h="2242558" w="8497625">
                  <a:moveTo>
                    <a:pt x="0" y="0"/>
                  </a:moveTo>
                  <a:lnTo>
                    <a:pt x="8497625" y="0"/>
                  </a:lnTo>
                  <a:lnTo>
                    <a:pt x="8497625" y="2242558"/>
                  </a:lnTo>
                  <a:lnTo>
                    <a:pt x="0" y="2242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4000"/>
              </a:blip>
              <a:stretch>
                <a:fillRect l="0" t="-24837" r="0" b="-24837"/>
              </a:stretch>
            </a:blipFill>
          </p:spPr>
        </p:sp>
        <p:grpSp>
          <p:nvGrpSpPr>
            <p:cNvPr name="Group 24" id="24"/>
            <p:cNvGrpSpPr/>
            <p:nvPr/>
          </p:nvGrpSpPr>
          <p:grpSpPr>
            <a:xfrm rot="0">
              <a:off x="7969773" y="171228"/>
              <a:ext cx="5620726" cy="1625301"/>
              <a:chOff x="0" y="0"/>
              <a:chExt cx="4324095" cy="1250365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4324095" cy="1250365"/>
              </a:xfrm>
              <a:custGeom>
                <a:avLst/>
                <a:gdLst/>
                <a:ahLst/>
                <a:cxnLst/>
                <a:rect r="r" b="b" t="t" l="l"/>
                <a:pathLst>
                  <a:path h="1250365" w="4324095">
                    <a:moveTo>
                      <a:pt x="51422" y="0"/>
                    </a:moveTo>
                    <a:lnTo>
                      <a:pt x="4272673" y="0"/>
                    </a:lnTo>
                    <a:cubicBezTo>
                      <a:pt x="4301073" y="0"/>
                      <a:pt x="4324095" y="23023"/>
                      <a:pt x="4324095" y="51422"/>
                    </a:cubicBezTo>
                    <a:lnTo>
                      <a:pt x="4324095" y="1198943"/>
                    </a:lnTo>
                    <a:cubicBezTo>
                      <a:pt x="4324095" y="1227342"/>
                      <a:pt x="4301073" y="1250365"/>
                      <a:pt x="4272673" y="1250365"/>
                    </a:cubicBezTo>
                    <a:lnTo>
                      <a:pt x="51422" y="1250365"/>
                    </a:lnTo>
                    <a:cubicBezTo>
                      <a:pt x="23023" y="1250365"/>
                      <a:pt x="0" y="1227342"/>
                      <a:pt x="0" y="1198943"/>
                    </a:cubicBezTo>
                    <a:lnTo>
                      <a:pt x="0" y="51422"/>
                    </a:lnTo>
                    <a:cubicBezTo>
                      <a:pt x="0" y="23023"/>
                      <a:pt x="23023" y="0"/>
                      <a:pt x="51422" y="0"/>
                    </a:cubicBezTo>
                    <a:close/>
                  </a:path>
                </a:pathLst>
              </a:custGeom>
              <a:solidFill>
                <a:srgbClr val="E9EBF4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47625"/>
                <a:ext cx="4324095" cy="12979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488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7969773" y="0"/>
              <a:ext cx="5620726" cy="2017868"/>
              <a:chOff x="0" y="0"/>
              <a:chExt cx="4324095" cy="1552371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4324095" cy="1552371"/>
              </a:xfrm>
              <a:custGeom>
                <a:avLst/>
                <a:gdLst/>
                <a:ahLst/>
                <a:cxnLst/>
                <a:rect r="r" b="b" t="t" l="l"/>
                <a:pathLst>
                  <a:path h="1552371" w="4324095">
                    <a:moveTo>
                      <a:pt x="51422" y="0"/>
                    </a:moveTo>
                    <a:lnTo>
                      <a:pt x="4272673" y="0"/>
                    </a:lnTo>
                    <a:cubicBezTo>
                      <a:pt x="4301073" y="0"/>
                      <a:pt x="4324095" y="23023"/>
                      <a:pt x="4324095" y="51422"/>
                    </a:cubicBezTo>
                    <a:lnTo>
                      <a:pt x="4324095" y="1500949"/>
                    </a:lnTo>
                    <a:cubicBezTo>
                      <a:pt x="4324095" y="1529349"/>
                      <a:pt x="4301073" y="1552371"/>
                      <a:pt x="4272673" y="1552371"/>
                    </a:cubicBezTo>
                    <a:lnTo>
                      <a:pt x="51422" y="1552371"/>
                    </a:lnTo>
                    <a:cubicBezTo>
                      <a:pt x="23023" y="1552371"/>
                      <a:pt x="0" y="1529349"/>
                      <a:pt x="0" y="1500949"/>
                    </a:cubicBezTo>
                    <a:lnTo>
                      <a:pt x="0" y="51422"/>
                    </a:lnTo>
                    <a:cubicBezTo>
                      <a:pt x="0" y="23023"/>
                      <a:pt x="23023" y="0"/>
                      <a:pt x="51422" y="0"/>
                    </a:cubicBezTo>
                    <a:close/>
                  </a:path>
                </a:pathLst>
              </a:custGeom>
              <a:solidFill>
                <a:srgbClr val="E2E9F3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47625"/>
                <a:ext cx="4324095" cy="15999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488"/>
                  </a:lnSpc>
                </a:pPr>
              </a:p>
            </p:txBody>
          </p:sp>
        </p:grpSp>
        <p:sp>
          <p:nvSpPr>
            <p:cNvPr name="Freeform 30" id="30"/>
            <p:cNvSpPr/>
            <p:nvPr/>
          </p:nvSpPr>
          <p:spPr>
            <a:xfrm flipH="false" flipV="false" rot="0">
              <a:off x="0" y="130910"/>
              <a:ext cx="8497625" cy="2242558"/>
            </a:xfrm>
            <a:custGeom>
              <a:avLst/>
              <a:gdLst/>
              <a:ahLst/>
              <a:cxnLst/>
              <a:rect r="r" b="b" t="t" l="l"/>
              <a:pathLst>
                <a:path h="2242558" w="8497625">
                  <a:moveTo>
                    <a:pt x="0" y="0"/>
                  </a:moveTo>
                  <a:lnTo>
                    <a:pt x="8497625" y="0"/>
                  </a:lnTo>
                  <a:lnTo>
                    <a:pt x="8497625" y="2242558"/>
                  </a:lnTo>
                  <a:lnTo>
                    <a:pt x="0" y="2242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4000"/>
              </a:blip>
              <a:stretch>
                <a:fillRect l="0" t="-24837" r="0" b="-24837"/>
              </a:stretch>
            </a:blipFill>
          </p:spPr>
        </p:sp>
        <p:grpSp>
          <p:nvGrpSpPr>
            <p:cNvPr name="Group 31" id="31"/>
            <p:cNvGrpSpPr/>
            <p:nvPr/>
          </p:nvGrpSpPr>
          <p:grpSpPr>
            <a:xfrm rot="0">
              <a:off x="1438450" y="247428"/>
              <a:ext cx="5620726" cy="1625301"/>
              <a:chOff x="0" y="0"/>
              <a:chExt cx="4324095" cy="1250365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4324095" cy="1250365"/>
              </a:xfrm>
              <a:custGeom>
                <a:avLst/>
                <a:gdLst/>
                <a:ahLst/>
                <a:cxnLst/>
                <a:rect r="r" b="b" t="t" l="l"/>
                <a:pathLst>
                  <a:path h="1250365" w="4324095">
                    <a:moveTo>
                      <a:pt x="51422" y="0"/>
                    </a:moveTo>
                    <a:lnTo>
                      <a:pt x="4272673" y="0"/>
                    </a:lnTo>
                    <a:cubicBezTo>
                      <a:pt x="4301073" y="0"/>
                      <a:pt x="4324095" y="23023"/>
                      <a:pt x="4324095" y="51422"/>
                    </a:cubicBezTo>
                    <a:lnTo>
                      <a:pt x="4324095" y="1198943"/>
                    </a:lnTo>
                    <a:cubicBezTo>
                      <a:pt x="4324095" y="1227342"/>
                      <a:pt x="4301073" y="1250365"/>
                      <a:pt x="4272673" y="1250365"/>
                    </a:cubicBezTo>
                    <a:lnTo>
                      <a:pt x="51422" y="1250365"/>
                    </a:lnTo>
                    <a:cubicBezTo>
                      <a:pt x="23023" y="1250365"/>
                      <a:pt x="0" y="1227342"/>
                      <a:pt x="0" y="1198943"/>
                    </a:cubicBezTo>
                    <a:lnTo>
                      <a:pt x="0" y="51422"/>
                    </a:lnTo>
                    <a:cubicBezTo>
                      <a:pt x="0" y="23023"/>
                      <a:pt x="23023" y="0"/>
                      <a:pt x="51422" y="0"/>
                    </a:cubicBezTo>
                    <a:close/>
                  </a:path>
                </a:pathLst>
              </a:custGeom>
              <a:solidFill>
                <a:srgbClr val="E9EBF4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4324095" cy="129799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488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1438450" y="76200"/>
              <a:ext cx="5620726" cy="2017868"/>
              <a:chOff x="0" y="0"/>
              <a:chExt cx="4324095" cy="1552371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4324095" cy="1552371"/>
              </a:xfrm>
              <a:custGeom>
                <a:avLst/>
                <a:gdLst/>
                <a:ahLst/>
                <a:cxnLst/>
                <a:rect r="r" b="b" t="t" l="l"/>
                <a:pathLst>
                  <a:path h="1552371" w="4324095">
                    <a:moveTo>
                      <a:pt x="51422" y="0"/>
                    </a:moveTo>
                    <a:lnTo>
                      <a:pt x="4272673" y="0"/>
                    </a:lnTo>
                    <a:cubicBezTo>
                      <a:pt x="4301073" y="0"/>
                      <a:pt x="4324095" y="23023"/>
                      <a:pt x="4324095" y="51422"/>
                    </a:cubicBezTo>
                    <a:lnTo>
                      <a:pt x="4324095" y="1500949"/>
                    </a:lnTo>
                    <a:cubicBezTo>
                      <a:pt x="4324095" y="1529349"/>
                      <a:pt x="4301073" y="1552371"/>
                      <a:pt x="4272673" y="1552371"/>
                    </a:cubicBezTo>
                    <a:lnTo>
                      <a:pt x="51422" y="1552371"/>
                    </a:lnTo>
                    <a:cubicBezTo>
                      <a:pt x="23023" y="1552371"/>
                      <a:pt x="0" y="1529349"/>
                      <a:pt x="0" y="1500949"/>
                    </a:cubicBezTo>
                    <a:lnTo>
                      <a:pt x="0" y="51422"/>
                    </a:lnTo>
                    <a:cubicBezTo>
                      <a:pt x="0" y="23023"/>
                      <a:pt x="23023" y="0"/>
                      <a:pt x="51422" y="0"/>
                    </a:cubicBezTo>
                    <a:close/>
                  </a:path>
                </a:pathLst>
              </a:custGeom>
              <a:solidFill>
                <a:srgbClr val="E2E9F3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4324095" cy="15999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488"/>
                  </a:lnSpc>
                </a:pPr>
              </a:p>
            </p:txBody>
          </p:sp>
        </p:grpSp>
      </p:grpSp>
      <p:sp>
        <p:nvSpPr>
          <p:cNvPr name="Freeform 37" id="37"/>
          <p:cNvSpPr/>
          <p:nvPr/>
        </p:nvSpPr>
        <p:spPr>
          <a:xfrm flipH="false" flipV="false" rot="0">
            <a:off x="6930305" y="3021199"/>
            <a:ext cx="797321" cy="797321"/>
          </a:xfrm>
          <a:custGeom>
            <a:avLst/>
            <a:gdLst/>
            <a:ahLst/>
            <a:cxnLst/>
            <a:rect r="r" b="b" t="t" l="l"/>
            <a:pathLst>
              <a:path h="797321" w="797321">
                <a:moveTo>
                  <a:pt x="0" y="0"/>
                </a:moveTo>
                <a:lnTo>
                  <a:pt x="797321" y="0"/>
                </a:lnTo>
                <a:lnTo>
                  <a:pt x="797321" y="797322"/>
                </a:lnTo>
                <a:lnTo>
                  <a:pt x="0" y="797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2593473" y="701959"/>
            <a:ext cx="11776262" cy="1183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ՔԱՂԱՔԱՑԻԱԿԵՆՏՐՈՆ</a:t>
            </a:r>
          </a:p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ՄՈՏԵՑՈՒՄՆԵՐ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8262970" y="2706874"/>
            <a:ext cx="6344721" cy="1147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89"/>
              </a:lnSpc>
              <a:spcBef>
                <a:spcPct val="0"/>
              </a:spcBef>
            </a:pPr>
            <a:r>
              <a:rPr lang="en-US" b="true" sz="5499">
                <a:solidFill>
                  <a:srgbClr val="358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ԱՅԼԵՎՍ ԹՎԱՅԻՆ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598861" y="7552311"/>
            <a:ext cx="5805679" cy="1219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6"/>
              </a:lnSpc>
            </a:pPr>
            <a:r>
              <a:rPr lang="en-US" sz="3074">
                <a:solidFill>
                  <a:srgbClr val="358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Ե</a:t>
            </a:r>
            <a:r>
              <a:rPr lang="en-US" sz="3074">
                <a:solidFill>
                  <a:srgbClr val="358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թե իրավունքն առկա է,</a:t>
            </a:r>
          </a:p>
          <a:p>
            <a:pPr algn="l">
              <a:lnSpc>
                <a:spcPts val="2647"/>
              </a:lnSpc>
            </a:pPr>
            <a:r>
              <a:rPr lang="en-US" sz="2302">
                <a:solidFill>
                  <a:srgbClr val="358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ապա ֆիզիկական փաստաթղթի</a:t>
            </a:r>
          </a:p>
          <a:p>
            <a:pPr algn="l">
              <a:lnSpc>
                <a:spcPts val="3395"/>
              </a:lnSpc>
            </a:pPr>
            <a:r>
              <a:rPr lang="en-US" sz="2952">
                <a:solidFill>
                  <a:srgbClr val="358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անհրաժեշտությունը չկա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2477372" y="4486559"/>
            <a:ext cx="2803856" cy="864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0"/>
              </a:lnSpc>
            </a:pPr>
            <a:r>
              <a:rPr lang="en-US" sz="3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ՀԱՇՎԱՌՄԱՆ</a:t>
            </a:r>
          </a:p>
          <a:p>
            <a:pPr algn="ctr">
              <a:lnSpc>
                <a:spcPts val="3390"/>
              </a:lnSpc>
            </a:pPr>
            <a:r>
              <a:rPr lang="en-US" sz="3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ՎԿԱՅԱԳՐԵՐԸ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7328966" y="4485290"/>
            <a:ext cx="3363725" cy="864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0"/>
              </a:lnSpc>
            </a:pPr>
            <a:r>
              <a:rPr lang="en-US" sz="3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ՎԱՐՈՐԴԱԿԱՆ</a:t>
            </a:r>
          </a:p>
          <a:p>
            <a:pPr algn="ctr">
              <a:lnSpc>
                <a:spcPts val="3390"/>
              </a:lnSpc>
            </a:pPr>
            <a:r>
              <a:rPr lang="en-US" sz="3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ՎԿԱՅԱԿԱՆՆԵՐԸ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6527581" y="7149840"/>
            <a:ext cx="5243948" cy="2021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0"/>
              </a:lnSpc>
            </a:pPr>
          </a:p>
          <a:p>
            <a:pPr algn="ctr">
              <a:lnSpc>
                <a:spcPts val="3210"/>
              </a:lnSpc>
            </a:pPr>
            <a:r>
              <a:rPr lang="en-US" sz="3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ՏՐԱՆՍՊՈՐՏԱՅԻՆ ՄԻՋՈՑՆԵՐԻ </a:t>
            </a:r>
            <a:r>
              <a:rPr lang="en-US" sz="3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ՀԱՄԱՐԱՆԻՇՆԵՐ</a:t>
            </a:r>
          </a:p>
          <a:p>
            <a:pPr algn="ctr">
              <a:lnSpc>
                <a:spcPts val="3210"/>
              </a:lnSpc>
            </a:pPr>
          </a:p>
        </p:txBody>
      </p:sp>
      <p:sp>
        <p:nvSpPr>
          <p:cNvPr name="TextBox 44" id="44"/>
          <p:cNvSpPr txBox="true"/>
          <p:nvPr/>
        </p:nvSpPr>
        <p:spPr>
          <a:xfrm rot="0">
            <a:off x="11380412" y="7306128"/>
            <a:ext cx="4997776" cy="1651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70"/>
              </a:lnSpc>
            </a:pPr>
          </a:p>
          <a:p>
            <a:pPr algn="ctr">
              <a:lnSpc>
                <a:spcPts val="3270"/>
              </a:lnSpc>
            </a:pPr>
            <a:r>
              <a:rPr lang="en-US" sz="3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ՀԱՇՎԱՌՄԱՆ</a:t>
            </a:r>
          </a:p>
          <a:p>
            <a:pPr algn="ctr">
              <a:lnSpc>
                <a:spcPts val="3270"/>
              </a:lnSpc>
            </a:pPr>
            <a:r>
              <a:rPr lang="en-US" sz="3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ՎԿԱՅԱԳՐԵՐ</a:t>
            </a:r>
          </a:p>
          <a:p>
            <a:pPr algn="ctr">
              <a:lnSpc>
                <a:spcPts val="3270"/>
              </a:lnSpc>
            </a:pPr>
          </a:p>
        </p:txBody>
      </p:sp>
      <p:sp>
        <p:nvSpPr>
          <p:cNvPr name="TextBox 45" id="45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53389">
            <a:off x="8932948" y="-179910"/>
            <a:ext cx="9653654" cy="13405311"/>
          </a:xfrm>
          <a:custGeom>
            <a:avLst/>
            <a:gdLst/>
            <a:ahLst/>
            <a:cxnLst/>
            <a:rect r="r" b="b" t="t" l="l"/>
            <a:pathLst>
              <a:path h="13405311" w="9653654">
                <a:moveTo>
                  <a:pt x="0" y="0"/>
                </a:moveTo>
                <a:lnTo>
                  <a:pt x="9653655" y="0"/>
                </a:lnTo>
                <a:lnTo>
                  <a:pt x="9653655" y="13405311"/>
                </a:lnTo>
                <a:lnTo>
                  <a:pt x="0" y="134053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2" t="-1676" r="-3333" b="-6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66606" y="-227439"/>
            <a:ext cx="11058020" cy="11025555"/>
            <a:chOff x="0" y="0"/>
            <a:chExt cx="3873973" cy="38626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73973" cy="3862600"/>
            </a:xfrm>
            <a:custGeom>
              <a:avLst/>
              <a:gdLst/>
              <a:ahLst/>
              <a:cxnLst/>
              <a:rect r="r" b="b" t="t" l="l"/>
              <a:pathLst>
                <a:path h="3862600" w="3873973">
                  <a:moveTo>
                    <a:pt x="0" y="0"/>
                  </a:moveTo>
                  <a:lnTo>
                    <a:pt x="3873973" y="0"/>
                  </a:lnTo>
                  <a:lnTo>
                    <a:pt x="3873973" y="3862600"/>
                  </a:lnTo>
                  <a:lnTo>
                    <a:pt x="0" y="3862600"/>
                  </a:lnTo>
                  <a:close/>
                </a:path>
              </a:pathLst>
            </a:custGeom>
            <a:solidFill>
              <a:srgbClr val="F2F4F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3873973" cy="3862600"/>
            </a:xfrm>
            <a:prstGeom prst="rect">
              <a:avLst/>
            </a:prstGeom>
          </p:spPr>
          <p:txBody>
            <a:bodyPr anchor="ctr" rtlCol="false" tIns="32223" lIns="32223" bIns="32223" rIns="32223"/>
            <a:lstStyle/>
            <a:p>
              <a:pPr algn="ctr">
                <a:lnSpc>
                  <a:spcPts val="1228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554572" y="-4677289"/>
            <a:ext cx="10512290" cy="11411979"/>
          </a:xfrm>
          <a:custGeom>
            <a:avLst/>
            <a:gdLst/>
            <a:ahLst/>
            <a:cxnLst/>
            <a:rect r="r" b="b" t="t" l="l"/>
            <a:pathLst>
              <a:path h="11411979" w="10512290">
                <a:moveTo>
                  <a:pt x="0" y="0"/>
                </a:moveTo>
                <a:lnTo>
                  <a:pt x="10512291" y="0"/>
                </a:lnTo>
                <a:lnTo>
                  <a:pt x="10512291" y="11411978"/>
                </a:lnTo>
                <a:lnTo>
                  <a:pt x="0" y="11411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911277" y="7161099"/>
            <a:ext cx="7232723" cy="448240"/>
            <a:chOff x="0" y="0"/>
            <a:chExt cx="1904915" cy="11805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04915" cy="118055"/>
            </a:xfrm>
            <a:custGeom>
              <a:avLst/>
              <a:gdLst/>
              <a:ahLst/>
              <a:cxnLst/>
              <a:rect r="r" b="b" t="t" l="l"/>
              <a:pathLst>
                <a:path h="118055" w="1904915">
                  <a:moveTo>
                    <a:pt x="0" y="0"/>
                  </a:moveTo>
                  <a:lnTo>
                    <a:pt x="1904915" y="0"/>
                  </a:lnTo>
                  <a:lnTo>
                    <a:pt x="1904915" y="118055"/>
                  </a:lnTo>
                  <a:lnTo>
                    <a:pt x="0" y="118055"/>
                  </a:lnTo>
                  <a:close/>
                </a:path>
              </a:pathLst>
            </a:custGeom>
            <a:solidFill>
              <a:srgbClr val="A7955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1904915" cy="1466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83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804927" y="5396960"/>
            <a:ext cx="8554153" cy="1754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891" spc="14">
                <a:solidFill>
                  <a:srgbClr val="A79558"/>
                </a:solidFill>
                <a:latin typeface="DejaVu Sans 1"/>
                <a:ea typeface="DejaVu Sans 1"/>
                <a:cs typeface="DejaVu Sans 1"/>
                <a:sym typeface="DejaVu Sans 1"/>
              </a:rPr>
              <a:t>PMI Project Management Awards 2025՝</a:t>
            </a:r>
          </a:p>
          <a:p>
            <a:pPr algn="ctr">
              <a:lnSpc>
                <a:spcPts val="3453"/>
              </a:lnSpc>
            </a:pPr>
            <a:r>
              <a:rPr lang="en-US" sz="3056" spc="15">
                <a:solidFill>
                  <a:srgbClr val="000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 «Նորարարական նախագիծ» մրցանակ</a:t>
            </a:r>
          </a:p>
          <a:p>
            <a:pPr algn="ctr">
              <a:lnSpc>
                <a:spcPts val="6930"/>
              </a:lnSpc>
            </a:pPr>
            <a:r>
              <a:rPr lang="en-US" sz="6132" spc="30">
                <a:solidFill>
                  <a:srgbClr val="358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ՄՈՏ 600  ԳՈՐԾԱՐՔ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238975" y="713047"/>
            <a:ext cx="7478295" cy="601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1"/>
                <a:ea typeface="Montserrat arm 1"/>
                <a:cs typeface="Montserrat arm 1"/>
                <a:sym typeface="Montserrat arm 1"/>
              </a:rPr>
              <a:t>CAR.MIA.GOV.AM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707933" y="1818113"/>
            <a:ext cx="7617917" cy="346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49"/>
              </a:lnSpc>
            </a:pPr>
            <a:r>
              <a:rPr lang="en-US" sz="2551">
                <a:solidFill>
                  <a:srgbClr val="358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ՏՐ</a:t>
            </a:r>
            <a:r>
              <a:rPr lang="en-US" sz="2551">
                <a:solidFill>
                  <a:srgbClr val="358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ԱՆՍՊՈՐՏԱՅԻՆ ՄԻՋՈՑՆԵՐԻ</a:t>
            </a:r>
          </a:p>
          <a:p>
            <a:pPr algn="l">
              <a:lnSpc>
                <a:spcPts val="4753"/>
              </a:lnSpc>
            </a:pPr>
            <a:r>
              <a:rPr lang="en-US" sz="4951">
                <a:solidFill>
                  <a:srgbClr val="358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ԱՌՈՒՎԱՃԱՌՔԸ՝</a:t>
            </a:r>
          </a:p>
          <a:p>
            <a:pPr algn="l">
              <a:lnSpc>
                <a:spcPts val="9558"/>
              </a:lnSpc>
            </a:pPr>
            <a:r>
              <a:rPr lang="en-US" sz="9956">
                <a:solidFill>
                  <a:srgbClr val="358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ԱՅԼԵՎՍ ՕՆԼԱՅՆ</a:t>
            </a:r>
          </a:p>
        </p:txBody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-2942053" y="2066467"/>
            <a:ext cx="6341180" cy="3747303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-833846">
            <a:off x="287800" y="6485053"/>
            <a:ext cx="3360870" cy="5653620"/>
          </a:xfrm>
          <a:prstGeom prst="rect">
            <a:avLst/>
          </a:prstGeom>
        </p:spPr>
      </p:pic>
      <p:sp>
        <p:nvSpPr>
          <p:cNvPr name="Freeform 15" id="15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911277" y="6976723"/>
            <a:ext cx="7419079" cy="816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47"/>
              </a:lnSpc>
            </a:pPr>
          </a:p>
          <a:p>
            <a:pPr algn="ctr">
              <a:lnSpc>
                <a:spcPts val="2147"/>
              </a:lnSpc>
            </a:pPr>
            <a:r>
              <a:rPr lang="en-US" sz="1900" spc="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ԱՌԱՋԻՆ  ԹՎԱՅՆԱՑՎԱԾ ԿՅԱՆՔԻ ԻՐԱԴԱՐՁՈՒԹՅՈՒՆԸ </a:t>
            </a:r>
          </a:p>
          <a:p>
            <a:pPr algn="ctr">
              <a:lnSpc>
                <a:spcPts val="2147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-1206680" y="6986248"/>
            <a:ext cx="13654992" cy="1012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9"/>
              </a:lnSpc>
            </a:pPr>
          </a:p>
          <a:p>
            <a:pPr algn="ctr">
              <a:lnSpc>
                <a:spcPts val="2463"/>
              </a:lnSpc>
            </a:pPr>
            <a:r>
              <a:rPr lang="en-US" sz="2180" spc="10">
                <a:gradFill>
                  <a:gsLst>
                    <a:gs pos="0">
                      <a:srgbClr val="FFFFFF">
                        <a:alpha val="0"/>
                      </a:srgbClr>
                    </a:gs>
                    <a:gs pos="50000">
                      <a:srgbClr val="FCFDFE">
                        <a:alpha val="100000"/>
                      </a:srgbClr>
                    </a:gs>
                    <a:gs pos="100000">
                      <a:srgbClr val="FCFDFE">
                        <a:alpha val="100000"/>
                      </a:srgbClr>
                    </a:gs>
                  </a:gsLst>
                  <a:lin ang="5400000"/>
                </a:gradFill>
                <a:latin typeface="DejaVu Sans 1"/>
                <a:ea typeface="DejaVu Sans 1"/>
                <a:cs typeface="DejaVu Sans 1"/>
                <a:sym typeface="DejaVu Sans 1"/>
              </a:rPr>
              <a:t> </a:t>
            </a:r>
          </a:p>
          <a:p>
            <a:pPr algn="ctr">
              <a:lnSpc>
                <a:spcPts val="2252"/>
              </a:lnSpc>
            </a:pPr>
            <a:r>
              <a:rPr lang="en-US" sz="1993" spc="9">
                <a:solidFill>
                  <a:srgbClr val="000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Հ</a:t>
            </a:r>
            <a:r>
              <a:rPr lang="en-US" sz="1993" spc="9">
                <a:solidFill>
                  <a:srgbClr val="000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ԱՄԱԳՈՐԾԱԿՑՈՒԹՅԱՆ </a:t>
            </a:r>
            <a:r>
              <a:rPr lang="en-US" sz="1993" spc="9">
                <a:solidFill>
                  <a:srgbClr val="000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ԱՌԱՋԱՐԿՆԵՐ՝ ՄԱՍՆԱՎՈՐԻՑ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871964" y="-1627946"/>
            <a:ext cx="4992453" cy="5419729"/>
          </a:xfrm>
          <a:custGeom>
            <a:avLst/>
            <a:gdLst/>
            <a:ahLst/>
            <a:cxnLst/>
            <a:rect r="r" b="b" t="t" l="l"/>
            <a:pathLst>
              <a:path h="5419729" w="4992453">
                <a:moveTo>
                  <a:pt x="0" y="0"/>
                </a:moveTo>
                <a:lnTo>
                  <a:pt x="4992452" y="0"/>
                </a:lnTo>
                <a:lnTo>
                  <a:pt x="4992452" y="5419729"/>
                </a:lnTo>
                <a:lnTo>
                  <a:pt x="0" y="5419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498010" y="1913197"/>
            <a:ext cx="7868078" cy="634795"/>
            <a:chOff x="0" y="0"/>
            <a:chExt cx="12692177" cy="102400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692253" cy="1024028"/>
            </a:xfrm>
            <a:custGeom>
              <a:avLst/>
              <a:gdLst/>
              <a:ahLst/>
              <a:cxnLst/>
              <a:rect r="r" b="b" t="t" l="l"/>
              <a:pathLst>
                <a:path h="1024028" w="12692253">
                  <a:moveTo>
                    <a:pt x="0" y="102634"/>
                  </a:moveTo>
                  <a:cubicBezTo>
                    <a:pt x="0" y="45889"/>
                    <a:pt x="35433" y="0"/>
                    <a:pt x="79248" y="0"/>
                  </a:cubicBezTo>
                  <a:lnTo>
                    <a:pt x="12613005" y="0"/>
                  </a:lnTo>
                  <a:cubicBezTo>
                    <a:pt x="12656693" y="0"/>
                    <a:pt x="12692253" y="45889"/>
                    <a:pt x="12692253" y="102634"/>
                  </a:cubicBezTo>
                  <a:lnTo>
                    <a:pt x="12692253" y="921402"/>
                  </a:lnTo>
                  <a:cubicBezTo>
                    <a:pt x="12692253" y="977982"/>
                    <a:pt x="12656820" y="1024028"/>
                    <a:pt x="12613005" y="1024028"/>
                  </a:cubicBezTo>
                  <a:lnTo>
                    <a:pt x="79248" y="1024028"/>
                  </a:lnTo>
                  <a:cubicBezTo>
                    <a:pt x="35433" y="1024028"/>
                    <a:pt x="0" y="978147"/>
                    <a:pt x="0" y="921402"/>
                  </a:cubicBezTo>
                  <a:close/>
                </a:path>
              </a:pathLst>
            </a:custGeom>
            <a:solidFill>
              <a:srgbClr val="155FE5">
                <a:alpha val="1569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12692177" cy="10335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9"/>
                </a:lnSpc>
              </a:pPr>
              <a:r>
                <a:rPr lang="en-US" sz="2499">
                  <a:solidFill>
                    <a:srgbClr val="000000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1-ԻՆ ԿԻՍԱՄՅԱԿ 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498010" y="4864474"/>
            <a:ext cx="7868078" cy="634795"/>
            <a:chOff x="0" y="0"/>
            <a:chExt cx="12692177" cy="102400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692253" cy="1024028"/>
            </a:xfrm>
            <a:custGeom>
              <a:avLst/>
              <a:gdLst/>
              <a:ahLst/>
              <a:cxnLst/>
              <a:rect r="r" b="b" t="t" l="l"/>
              <a:pathLst>
                <a:path h="1024028" w="12692253">
                  <a:moveTo>
                    <a:pt x="0" y="102634"/>
                  </a:moveTo>
                  <a:cubicBezTo>
                    <a:pt x="0" y="45889"/>
                    <a:pt x="35433" y="0"/>
                    <a:pt x="79248" y="0"/>
                  </a:cubicBezTo>
                  <a:lnTo>
                    <a:pt x="12613005" y="0"/>
                  </a:lnTo>
                  <a:cubicBezTo>
                    <a:pt x="12656693" y="0"/>
                    <a:pt x="12692253" y="45889"/>
                    <a:pt x="12692253" y="102634"/>
                  </a:cubicBezTo>
                  <a:lnTo>
                    <a:pt x="12692253" y="921402"/>
                  </a:lnTo>
                  <a:cubicBezTo>
                    <a:pt x="12692253" y="977982"/>
                    <a:pt x="12656820" y="1024028"/>
                    <a:pt x="12613005" y="1024028"/>
                  </a:cubicBezTo>
                  <a:lnTo>
                    <a:pt x="79248" y="1024028"/>
                  </a:lnTo>
                  <a:cubicBezTo>
                    <a:pt x="35433" y="1024028"/>
                    <a:pt x="0" y="978147"/>
                    <a:pt x="0" y="921402"/>
                  </a:cubicBezTo>
                  <a:close/>
                </a:path>
              </a:pathLst>
            </a:custGeom>
            <a:solidFill>
              <a:srgbClr val="155FE5">
                <a:alpha val="1569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12692177" cy="10335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9"/>
                </a:lnSpc>
              </a:pPr>
              <a:r>
                <a:rPr lang="en-US" b="true" sz="2499">
                  <a:solidFill>
                    <a:srgbClr val="000000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2-ՐԴ ԿԻՍԱՄՅԱԿ </a:t>
              </a:r>
            </a:p>
          </p:txBody>
        </p:sp>
      </p:grpSp>
      <p:graphicFrame>
        <p:nvGraphicFramePr>
          <p:cNvPr name="Table 9" id="9"/>
          <p:cNvGraphicFramePr>
            <a:graphicFrameLocks noGrp="true"/>
          </p:cNvGraphicFramePr>
          <p:nvPr/>
        </p:nvGraphicFramePr>
        <p:xfrm>
          <a:off x="1114800" y="2689677"/>
          <a:ext cx="11414139" cy="2204211"/>
        </p:xfrm>
        <a:graphic>
          <a:graphicData uri="http://schemas.openxmlformats.org/drawingml/2006/table">
            <a:tbl>
              <a:tblPr/>
              <a:tblGrid>
                <a:gridCol w="2837140"/>
                <a:gridCol w="2837140"/>
                <a:gridCol w="2837140"/>
                <a:gridCol w="2902719"/>
              </a:tblGrid>
              <a:tr h="220421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9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999"/>
                        </a:lnSpc>
                      </a:pPr>
                    </a:p>
                    <a:p>
                      <a:pPr algn="ctr">
                        <a:lnSpc>
                          <a:spcPts val="2999"/>
                        </a:lnSpc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DejaVu Sans 1"/>
                          <a:ea typeface="DejaVu Sans 1"/>
                          <a:cs typeface="DejaVu Sans 1"/>
                          <a:sym typeface="DejaVu Sans 1"/>
                        </a:rPr>
                        <a:t>Թվայնացում</a:t>
                      </a:r>
                    </a:p>
                    <a:p>
                      <a:pPr algn="l">
                        <a:lnSpc>
                          <a:spcPts val="2999"/>
                        </a:lnSpc>
                      </a:pPr>
                    </a:p>
                    <a:p>
                      <a:pPr algn="l">
                        <a:lnSpc>
                          <a:spcPts val="2999"/>
                        </a:lnSpc>
                      </a:pPr>
                    </a:p>
                  </a:txBody>
                  <a:tcPr marL="75580" marR="75580" marT="75580" marB="75580" anchor="ctr">
                    <a:lnL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DejaVu Sans 1"/>
                          <a:ea typeface="DejaVu Sans 1"/>
                          <a:cs typeface="DejaVu Sans 1"/>
                          <a:sym typeface="DejaVu Sans 1"/>
                        </a:rPr>
                        <a:t>ՀՀ-ԵՄ վիզաների ազատականաց-</a:t>
                      </a:r>
                      <a:endParaRPr lang="en-US" sz="1100"/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DejaVu Sans 1"/>
                          <a:ea typeface="DejaVu Sans 1"/>
                          <a:cs typeface="DejaVu Sans 1"/>
                          <a:sym typeface="DejaVu Sans 1"/>
                        </a:rPr>
                        <a:t>ման գործընթացի մեկնարկ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</a:p>
                  </a:txBody>
                  <a:tcPr marL="75580" marR="75580" marT="75580" marB="75580" anchor="ctr">
                    <a:lnL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4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DejaVu Sans 1"/>
                          <a:ea typeface="DejaVu Sans 1"/>
                          <a:cs typeface="DejaVu Sans 1"/>
                          <a:sym typeface="DejaVu Sans 1"/>
                        </a:rPr>
                        <a:t>Հանցավորության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DejaVu Sans 1"/>
                          <a:ea typeface="DejaVu Sans 1"/>
                          <a:cs typeface="DejaVu Sans 1"/>
                          <a:sym typeface="DejaVu Sans 1"/>
                        </a:rPr>
                        <a:t> դեմ պայքար</a:t>
                      </a:r>
                    </a:p>
                    <a:p>
                      <a:pPr algn="l">
                        <a:lnSpc>
                          <a:spcPts val="2400"/>
                        </a:lnSpc>
                      </a:pPr>
                    </a:p>
                    <a:p>
                      <a:pPr algn="l">
                        <a:lnSpc>
                          <a:spcPts val="2400"/>
                        </a:lnSpc>
                      </a:pPr>
                    </a:p>
                  </a:txBody>
                  <a:tcPr marL="75580" marR="75580" marT="75580" marB="75580" anchor="ctr">
                    <a:lnL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DejaVu Sans 1"/>
                          <a:ea typeface="DejaVu Sans 1"/>
                          <a:cs typeface="DejaVu Sans 1"/>
                          <a:sym typeface="DejaVu Sans 1"/>
                        </a:rPr>
                        <a:t>ՆԳՆ ոստիկանության և փրկարար ծառայության բարեփոխումներ</a:t>
                      </a:r>
                      <a:endParaRPr lang="en-US" sz="1100"/>
                    </a:p>
                  </a:txBody>
                  <a:tcPr marL="75580" marR="75580" marT="75580" marB="75580" anchor="ctr">
                    <a:lnL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</a:tr>
            </a:tbl>
          </a:graphicData>
        </a:graphic>
      </p:graphicFrame>
      <p:grpSp>
        <p:nvGrpSpPr>
          <p:cNvPr name="Group 10" id="10"/>
          <p:cNvGrpSpPr/>
          <p:nvPr/>
        </p:nvGrpSpPr>
        <p:grpSpPr>
          <a:xfrm rot="0">
            <a:off x="13157589" y="3144586"/>
            <a:ext cx="1768134" cy="1697458"/>
            <a:chOff x="0" y="0"/>
            <a:chExt cx="2852217" cy="273820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852166" cy="2738120"/>
            </a:xfrm>
            <a:custGeom>
              <a:avLst/>
              <a:gdLst/>
              <a:ahLst/>
              <a:cxnLst/>
              <a:rect r="r" b="b" t="t" l="l"/>
              <a:pathLst>
                <a:path h="2738120" w="2852166">
                  <a:moveTo>
                    <a:pt x="0" y="1369060"/>
                  </a:moveTo>
                  <a:cubicBezTo>
                    <a:pt x="0" y="613029"/>
                    <a:pt x="638429" y="0"/>
                    <a:pt x="1426083" y="0"/>
                  </a:cubicBezTo>
                  <a:cubicBezTo>
                    <a:pt x="2213737" y="0"/>
                    <a:pt x="2852166" y="613029"/>
                    <a:pt x="2852166" y="1369060"/>
                  </a:cubicBezTo>
                  <a:cubicBezTo>
                    <a:pt x="2852166" y="2125091"/>
                    <a:pt x="2213737" y="2738120"/>
                    <a:pt x="1426083" y="2738120"/>
                  </a:cubicBezTo>
                  <a:cubicBezTo>
                    <a:pt x="638429" y="2738120"/>
                    <a:pt x="0" y="2125218"/>
                    <a:pt x="0" y="1369060"/>
                  </a:cubicBezTo>
                  <a:close/>
                  <a:moveTo>
                    <a:pt x="364871" y="1369060"/>
                  </a:moveTo>
                  <a:cubicBezTo>
                    <a:pt x="364871" y="1923669"/>
                    <a:pt x="839978" y="2373249"/>
                    <a:pt x="1426083" y="2373249"/>
                  </a:cubicBezTo>
                  <a:cubicBezTo>
                    <a:pt x="2012188" y="2373249"/>
                    <a:pt x="2487295" y="1923669"/>
                    <a:pt x="2487295" y="1369060"/>
                  </a:cubicBezTo>
                  <a:cubicBezTo>
                    <a:pt x="2487295" y="814451"/>
                    <a:pt x="2012188" y="364871"/>
                    <a:pt x="1426083" y="364871"/>
                  </a:cubicBezTo>
                  <a:cubicBezTo>
                    <a:pt x="839978" y="364871"/>
                    <a:pt x="364871" y="814451"/>
                    <a:pt x="364871" y="1369060"/>
                  </a:cubicBezTo>
                  <a:close/>
                </a:path>
              </a:pathLst>
            </a:custGeom>
            <a:solidFill>
              <a:srgbClr val="DAE3F3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157589" y="3144586"/>
            <a:ext cx="1768134" cy="1697458"/>
            <a:chOff x="0" y="0"/>
            <a:chExt cx="2852217" cy="273820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80" y="381"/>
              <a:ext cx="2852423" cy="2737813"/>
            </a:xfrm>
            <a:custGeom>
              <a:avLst/>
              <a:gdLst/>
              <a:ahLst/>
              <a:cxnLst/>
              <a:rect r="r" b="b" t="t" l="l"/>
              <a:pathLst>
                <a:path h="2737813" w="2852423">
                  <a:moveTo>
                    <a:pt x="2804621" y="1017651"/>
                  </a:moveTo>
                  <a:cubicBezTo>
                    <a:pt x="2960450" y="1581404"/>
                    <a:pt x="2727151" y="2177923"/>
                    <a:pt x="2223469" y="2503932"/>
                  </a:cubicBezTo>
                  <a:cubicBezTo>
                    <a:pt x="1719787" y="2829941"/>
                    <a:pt x="1056212" y="2813812"/>
                    <a:pt x="570310" y="2463800"/>
                  </a:cubicBezTo>
                  <a:cubicBezTo>
                    <a:pt x="84408" y="2113788"/>
                    <a:pt x="-117268" y="1506728"/>
                    <a:pt x="68025" y="951230"/>
                  </a:cubicBezTo>
                  <a:cubicBezTo>
                    <a:pt x="253318" y="395732"/>
                    <a:pt x="784686" y="13970"/>
                    <a:pt x="1392000" y="0"/>
                  </a:cubicBezTo>
                  <a:lnTo>
                    <a:pt x="1402541" y="418973"/>
                  </a:lnTo>
                  <a:cubicBezTo>
                    <a:pt x="973281" y="428498"/>
                    <a:pt x="597615" y="693801"/>
                    <a:pt x="467059" y="1079754"/>
                  </a:cubicBezTo>
                  <a:cubicBezTo>
                    <a:pt x="336503" y="1465707"/>
                    <a:pt x="479632" y="1887220"/>
                    <a:pt x="823548" y="2129663"/>
                  </a:cubicBezTo>
                  <a:cubicBezTo>
                    <a:pt x="1167464" y="2372106"/>
                    <a:pt x="1636602" y="2382139"/>
                    <a:pt x="1991948" y="2154682"/>
                  </a:cubicBezTo>
                  <a:cubicBezTo>
                    <a:pt x="2347294" y="1927225"/>
                    <a:pt x="2510489" y="1512189"/>
                    <a:pt x="2398602" y="1121029"/>
                  </a:cubicBezTo>
                  <a:close/>
                </a:path>
              </a:pathLst>
            </a:custGeom>
            <a:solidFill>
              <a:srgbClr val="77B800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3469994" y="3739724"/>
            <a:ext cx="1143322" cy="507182"/>
            <a:chOff x="0" y="0"/>
            <a:chExt cx="1844319" cy="81814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844325" cy="818146"/>
            </a:xfrm>
            <a:custGeom>
              <a:avLst/>
              <a:gdLst/>
              <a:ahLst/>
              <a:cxnLst/>
              <a:rect r="r" b="b" t="t" l="l"/>
              <a:pathLst>
                <a:path h="818146" w="1844325">
                  <a:moveTo>
                    <a:pt x="0" y="0"/>
                  </a:moveTo>
                  <a:lnTo>
                    <a:pt x="1844325" y="0"/>
                  </a:lnTo>
                  <a:lnTo>
                    <a:pt x="1844325" y="818146"/>
                  </a:lnTo>
                  <a:lnTo>
                    <a:pt x="0" y="818146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6915" t="0" r="-6915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0"/>
              <a:ext cx="1844319" cy="81814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99"/>
                </a:lnSpc>
              </a:pPr>
              <a:r>
                <a:rPr lang="en-US" b="true" sz="2249">
                  <a:solidFill>
                    <a:srgbClr val="203864"/>
                  </a:solidFill>
                  <a:latin typeface="Fira Sans Medium"/>
                  <a:ea typeface="Fira Sans Medium"/>
                  <a:cs typeface="Fira Sans Medium"/>
                  <a:sym typeface="Fira Sans Medium"/>
                </a:rPr>
                <a:t>72,2%</a:t>
              </a:r>
            </a:p>
          </p:txBody>
        </p:sp>
      </p:grpSp>
      <p:graphicFrame>
        <p:nvGraphicFramePr>
          <p:cNvPr name="Table 17" id="17"/>
          <p:cNvGraphicFramePr>
            <a:graphicFrameLocks noGrp="true"/>
          </p:cNvGraphicFramePr>
          <p:nvPr/>
        </p:nvGraphicFramePr>
        <p:xfrm>
          <a:off x="1114800" y="5508582"/>
          <a:ext cx="11355927" cy="1832736"/>
        </p:xfrm>
        <a:graphic>
          <a:graphicData uri="http://schemas.openxmlformats.org/drawingml/2006/table">
            <a:tbl>
              <a:tblPr/>
              <a:tblGrid>
                <a:gridCol w="2838982"/>
                <a:gridCol w="2838982"/>
                <a:gridCol w="2838982"/>
                <a:gridCol w="2838982"/>
              </a:tblGrid>
              <a:tr h="183273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499">
                          <a:solidFill>
                            <a:srgbClr val="FFFFFF"/>
                          </a:solidFill>
                          <a:latin typeface="DejaVu Sans 1"/>
                          <a:ea typeface="DejaVu Sans 1"/>
                          <a:cs typeface="DejaVu Sans 1"/>
                          <a:sym typeface="DejaVu Sans 1"/>
                        </a:rPr>
                        <a:t>Թվայնացում</a:t>
                      </a:r>
                      <a:endParaRPr lang="en-US" sz="1100"/>
                    </a:p>
                  </a:txBody>
                  <a:tcPr marL="75580" marR="75580" marT="75580" marB="75580" anchor="ctr">
                    <a:lnL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DejaVu Sans 1"/>
                          <a:ea typeface="DejaVu Sans 1"/>
                          <a:cs typeface="DejaVu Sans 1"/>
                          <a:sym typeface="DejaVu Sans 1"/>
                        </a:rPr>
                        <a:t>ՀՀ-ԵՄ վիզաների ազատականաց-</a:t>
                      </a:r>
                      <a:endParaRPr lang="en-US" sz="1100"/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DejaVu Sans 1"/>
                          <a:ea typeface="DejaVu Sans 1"/>
                          <a:cs typeface="DejaVu Sans 1"/>
                          <a:sym typeface="DejaVu Sans 1"/>
                        </a:rPr>
                        <a:t>ման գործընթացի մեկնարկ</a:t>
                      </a:r>
                    </a:p>
                  </a:txBody>
                  <a:tcPr marL="75580" marR="75580" marT="75580" marB="75580" anchor="ctr">
                    <a:lnL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DejaVu Sans 1"/>
                          <a:ea typeface="DejaVu Sans 1"/>
                          <a:cs typeface="DejaVu Sans 1"/>
                          <a:sym typeface="DejaVu Sans 1"/>
                        </a:rPr>
                        <a:t>Հանցավորության</a:t>
                      </a:r>
                    </a:p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DejaVu Sans 1"/>
                          <a:ea typeface="DejaVu Sans 1"/>
                          <a:cs typeface="DejaVu Sans 1"/>
                          <a:sym typeface="DejaVu Sans 1"/>
                        </a:rPr>
                        <a:t> դեմ պայքար</a:t>
                      </a:r>
                    </a:p>
                    <a:p>
                      <a:pPr algn="l">
                        <a:lnSpc>
                          <a:spcPts val="2400"/>
                        </a:lnSpc>
                      </a:pPr>
                    </a:p>
                    <a:p>
                      <a:pPr algn="l">
                        <a:lnSpc>
                          <a:spcPts val="2400"/>
                        </a:lnSpc>
                      </a:pPr>
                    </a:p>
                  </a:txBody>
                  <a:tcPr marL="75580" marR="75580" marT="75580" marB="75580" anchor="ctr">
                    <a:lnL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400"/>
                        </a:lnSpc>
                        <a:defRPr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DejaVu Sans 1"/>
                          <a:ea typeface="DejaVu Sans 1"/>
                          <a:cs typeface="DejaVu Sans 1"/>
                          <a:sym typeface="DejaVu Sans 1"/>
                        </a:rPr>
                        <a:t>ՆԳՆ ոստիկանության և փրկարար ծառայության բարեփոխումներ</a:t>
                      </a:r>
                      <a:endParaRPr lang="en-US" sz="1100"/>
                    </a:p>
                  </a:txBody>
                  <a:tcPr marL="75580" marR="75580" marT="75580" marB="75580" anchor="ctr">
                    <a:lnL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936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9"/>
                    </a:solidFill>
                  </a:tcPr>
                </a:tc>
              </a:tr>
            </a:tbl>
          </a:graphicData>
        </a:graphic>
      </p:graphicFrame>
      <p:grpSp>
        <p:nvGrpSpPr>
          <p:cNvPr name="Group 18" id="18"/>
          <p:cNvGrpSpPr/>
          <p:nvPr/>
        </p:nvGrpSpPr>
        <p:grpSpPr>
          <a:xfrm rot="0">
            <a:off x="13157589" y="5704461"/>
            <a:ext cx="1768134" cy="1697458"/>
            <a:chOff x="0" y="0"/>
            <a:chExt cx="2852217" cy="273820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852166" cy="2738120"/>
            </a:xfrm>
            <a:custGeom>
              <a:avLst/>
              <a:gdLst/>
              <a:ahLst/>
              <a:cxnLst/>
              <a:rect r="r" b="b" t="t" l="l"/>
              <a:pathLst>
                <a:path h="2738120" w="2852166">
                  <a:moveTo>
                    <a:pt x="0" y="1369060"/>
                  </a:moveTo>
                  <a:cubicBezTo>
                    <a:pt x="0" y="613029"/>
                    <a:pt x="638429" y="0"/>
                    <a:pt x="1426083" y="0"/>
                  </a:cubicBezTo>
                  <a:cubicBezTo>
                    <a:pt x="2213737" y="0"/>
                    <a:pt x="2852166" y="613029"/>
                    <a:pt x="2852166" y="1369060"/>
                  </a:cubicBezTo>
                  <a:cubicBezTo>
                    <a:pt x="2852166" y="2125091"/>
                    <a:pt x="2213737" y="2738120"/>
                    <a:pt x="1426083" y="2738120"/>
                  </a:cubicBezTo>
                  <a:cubicBezTo>
                    <a:pt x="638429" y="2738120"/>
                    <a:pt x="0" y="2125218"/>
                    <a:pt x="0" y="1369060"/>
                  </a:cubicBezTo>
                  <a:close/>
                  <a:moveTo>
                    <a:pt x="364871" y="1369060"/>
                  </a:moveTo>
                  <a:cubicBezTo>
                    <a:pt x="364871" y="1923669"/>
                    <a:pt x="839978" y="2373249"/>
                    <a:pt x="1426083" y="2373249"/>
                  </a:cubicBezTo>
                  <a:cubicBezTo>
                    <a:pt x="2012188" y="2373249"/>
                    <a:pt x="2487295" y="1923669"/>
                    <a:pt x="2487295" y="1369060"/>
                  </a:cubicBezTo>
                  <a:cubicBezTo>
                    <a:pt x="2487295" y="814451"/>
                    <a:pt x="2012188" y="364871"/>
                    <a:pt x="1426083" y="364871"/>
                  </a:cubicBezTo>
                  <a:cubicBezTo>
                    <a:pt x="839978" y="364871"/>
                    <a:pt x="364871" y="814451"/>
                    <a:pt x="364871" y="1369060"/>
                  </a:cubicBezTo>
                  <a:close/>
                </a:path>
              </a:pathLst>
            </a:custGeom>
            <a:solidFill>
              <a:srgbClr val="DAE3F3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3157589" y="5704461"/>
            <a:ext cx="1768134" cy="1697458"/>
            <a:chOff x="0" y="0"/>
            <a:chExt cx="2852217" cy="273820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-162" y="381"/>
              <a:ext cx="2852394" cy="2738020"/>
            </a:xfrm>
            <a:custGeom>
              <a:avLst/>
              <a:gdLst/>
              <a:ahLst/>
              <a:cxnLst/>
              <a:rect r="r" b="b" t="t" l="l"/>
              <a:pathLst>
                <a:path h="2738020" w="2852394">
                  <a:moveTo>
                    <a:pt x="2394874" y="363855"/>
                  </a:moveTo>
                  <a:cubicBezTo>
                    <a:pt x="2895635" y="808736"/>
                    <a:pt x="2997997" y="1531874"/>
                    <a:pt x="2639095" y="2089023"/>
                  </a:cubicBezTo>
                  <a:cubicBezTo>
                    <a:pt x="2280193" y="2646172"/>
                    <a:pt x="1560357" y="2880995"/>
                    <a:pt x="922182" y="2649474"/>
                  </a:cubicBezTo>
                  <a:cubicBezTo>
                    <a:pt x="284007" y="2417953"/>
                    <a:pt x="-94199" y="1784731"/>
                    <a:pt x="20355" y="1138936"/>
                  </a:cubicBezTo>
                  <a:cubicBezTo>
                    <a:pt x="134909" y="493141"/>
                    <a:pt x="709838" y="15748"/>
                    <a:pt x="1392082" y="0"/>
                  </a:cubicBezTo>
                  <a:lnTo>
                    <a:pt x="1402623" y="418973"/>
                  </a:lnTo>
                  <a:cubicBezTo>
                    <a:pt x="920023" y="429768"/>
                    <a:pt x="513496" y="762000"/>
                    <a:pt x="433359" y="1210945"/>
                  </a:cubicBezTo>
                  <a:cubicBezTo>
                    <a:pt x="353222" y="1659890"/>
                    <a:pt x="622081" y="2099437"/>
                    <a:pt x="1074328" y="2258695"/>
                  </a:cubicBezTo>
                  <a:cubicBezTo>
                    <a:pt x="1526575" y="2417953"/>
                    <a:pt x="2034956" y="2251964"/>
                    <a:pt x="2286162" y="1863217"/>
                  </a:cubicBezTo>
                  <a:cubicBezTo>
                    <a:pt x="2537368" y="1474470"/>
                    <a:pt x="2460914" y="972185"/>
                    <a:pt x="2103917" y="665734"/>
                  </a:cubicBezTo>
                  <a:close/>
                </a:path>
              </a:pathLst>
            </a:custGeom>
            <a:solidFill>
              <a:srgbClr val="77B800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3469994" y="6299599"/>
            <a:ext cx="1143322" cy="507182"/>
            <a:chOff x="0" y="0"/>
            <a:chExt cx="1844319" cy="81814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844325" cy="818145"/>
            </a:xfrm>
            <a:custGeom>
              <a:avLst/>
              <a:gdLst/>
              <a:ahLst/>
              <a:cxnLst/>
              <a:rect r="r" b="b" t="t" l="l"/>
              <a:pathLst>
                <a:path h="818145" w="1844325">
                  <a:moveTo>
                    <a:pt x="0" y="0"/>
                  </a:moveTo>
                  <a:lnTo>
                    <a:pt x="1844325" y="0"/>
                  </a:lnTo>
                  <a:lnTo>
                    <a:pt x="1844325" y="818145"/>
                  </a:lnTo>
                  <a:lnTo>
                    <a:pt x="0" y="818145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6915" t="0" r="-6915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>
              <a:off x="0" y="0"/>
              <a:ext cx="1844319" cy="81814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99"/>
                </a:lnSpc>
              </a:pPr>
              <a:r>
                <a:rPr lang="en-US" b="true" sz="2249">
                  <a:solidFill>
                    <a:srgbClr val="203864"/>
                  </a:solidFill>
                  <a:latin typeface="Fira Sans Medium"/>
                  <a:ea typeface="Fira Sans Medium"/>
                  <a:cs typeface="Fira Sans Medium"/>
                  <a:sym typeface="Fira Sans Medium"/>
                </a:rPr>
                <a:t>82,2%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498010" y="7468224"/>
            <a:ext cx="7868078" cy="634795"/>
            <a:chOff x="0" y="0"/>
            <a:chExt cx="12692177" cy="1024003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2692253" cy="1024028"/>
            </a:xfrm>
            <a:custGeom>
              <a:avLst/>
              <a:gdLst/>
              <a:ahLst/>
              <a:cxnLst/>
              <a:rect r="r" b="b" t="t" l="l"/>
              <a:pathLst>
                <a:path h="1024028" w="12692253">
                  <a:moveTo>
                    <a:pt x="0" y="102634"/>
                  </a:moveTo>
                  <a:cubicBezTo>
                    <a:pt x="0" y="45889"/>
                    <a:pt x="35433" y="0"/>
                    <a:pt x="79248" y="0"/>
                  </a:cubicBezTo>
                  <a:lnTo>
                    <a:pt x="12613005" y="0"/>
                  </a:lnTo>
                  <a:cubicBezTo>
                    <a:pt x="12656693" y="0"/>
                    <a:pt x="12692253" y="45889"/>
                    <a:pt x="12692253" y="102634"/>
                  </a:cubicBezTo>
                  <a:lnTo>
                    <a:pt x="12692253" y="921402"/>
                  </a:lnTo>
                  <a:cubicBezTo>
                    <a:pt x="12692253" y="977982"/>
                    <a:pt x="12656820" y="1024028"/>
                    <a:pt x="12613005" y="1024028"/>
                  </a:cubicBezTo>
                  <a:lnTo>
                    <a:pt x="79248" y="1024028"/>
                  </a:lnTo>
                  <a:cubicBezTo>
                    <a:pt x="35433" y="1024028"/>
                    <a:pt x="0" y="978147"/>
                    <a:pt x="0" y="921402"/>
                  </a:cubicBezTo>
                  <a:close/>
                </a:path>
              </a:pathLst>
            </a:custGeom>
            <a:solidFill>
              <a:srgbClr val="155FE5">
                <a:alpha val="1569"/>
              </a:srgbClr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9525"/>
              <a:ext cx="12692177" cy="10335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9"/>
                </a:lnSpc>
              </a:pPr>
              <a:r>
                <a:rPr lang="en-US" b="true" sz="2499">
                  <a:solidFill>
                    <a:srgbClr val="000000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ԱՐՏԱԲԱԼԱՆՍ 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3157589" y="7938668"/>
            <a:ext cx="1768134" cy="1697458"/>
            <a:chOff x="0" y="0"/>
            <a:chExt cx="2852217" cy="2738209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852166" cy="2738120"/>
            </a:xfrm>
            <a:custGeom>
              <a:avLst/>
              <a:gdLst/>
              <a:ahLst/>
              <a:cxnLst/>
              <a:rect r="r" b="b" t="t" l="l"/>
              <a:pathLst>
                <a:path h="2738120" w="2852166">
                  <a:moveTo>
                    <a:pt x="0" y="1369060"/>
                  </a:moveTo>
                  <a:cubicBezTo>
                    <a:pt x="0" y="613029"/>
                    <a:pt x="638429" y="0"/>
                    <a:pt x="1426083" y="0"/>
                  </a:cubicBezTo>
                  <a:cubicBezTo>
                    <a:pt x="2213737" y="0"/>
                    <a:pt x="2852166" y="613029"/>
                    <a:pt x="2852166" y="1369060"/>
                  </a:cubicBezTo>
                  <a:cubicBezTo>
                    <a:pt x="2852166" y="2125091"/>
                    <a:pt x="2213737" y="2738120"/>
                    <a:pt x="1426083" y="2738120"/>
                  </a:cubicBezTo>
                  <a:cubicBezTo>
                    <a:pt x="638429" y="2738120"/>
                    <a:pt x="0" y="2125218"/>
                    <a:pt x="0" y="1369060"/>
                  </a:cubicBezTo>
                  <a:close/>
                  <a:moveTo>
                    <a:pt x="364871" y="1369060"/>
                  </a:moveTo>
                  <a:cubicBezTo>
                    <a:pt x="364871" y="1923669"/>
                    <a:pt x="839978" y="2373249"/>
                    <a:pt x="1426083" y="2373249"/>
                  </a:cubicBezTo>
                  <a:cubicBezTo>
                    <a:pt x="2012188" y="2373249"/>
                    <a:pt x="2487295" y="1923669"/>
                    <a:pt x="2487295" y="1369060"/>
                  </a:cubicBezTo>
                  <a:cubicBezTo>
                    <a:pt x="2487295" y="814451"/>
                    <a:pt x="2012188" y="364871"/>
                    <a:pt x="1426083" y="364871"/>
                  </a:cubicBezTo>
                  <a:cubicBezTo>
                    <a:pt x="839978" y="364871"/>
                    <a:pt x="364871" y="814451"/>
                    <a:pt x="364871" y="1369060"/>
                  </a:cubicBezTo>
                  <a:close/>
                </a:path>
              </a:pathLst>
            </a:custGeom>
            <a:solidFill>
              <a:srgbClr val="77B800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3469994" y="8533806"/>
            <a:ext cx="1143322" cy="507182"/>
            <a:chOff x="0" y="0"/>
            <a:chExt cx="1844319" cy="818147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844325" cy="818146"/>
            </a:xfrm>
            <a:custGeom>
              <a:avLst/>
              <a:gdLst/>
              <a:ahLst/>
              <a:cxnLst/>
              <a:rect r="r" b="b" t="t" l="l"/>
              <a:pathLst>
                <a:path h="818146" w="1844325">
                  <a:moveTo>
                    <a:pt x="0" y="0"/>
                  </a:moveTo>
                  <a:lnTo>
                    <a:pt x="1844325" y="0"/>
                  </a:lnTo>
                  <a:lnTo>
                    <a:pt x="1844325" y="818146"/>
                  </a:lnTo>
                  <a:lnTo>
                    <a:pt x="0" y="818146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6915" t="0" r="-6915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>
              <a:off x="0" y="0"/>
              <a:ext cx="1844319" cy="81814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99"/>
                </a:lnSpc>
              </a:pPr>
              <a:r>
                <a:rPr lang="en-US" b="true" sz="2249">
                  <a:solidFill>
                    <a:srgbClr val="203864"/>
                  </a:solidFill>
                  <a:latin typeface="Fira Sans Medium"/>
                  <a:ea typeface="Fira Sans Medium"/>
                  <a:cs typeface="Fira Sans Medium"/>
                  <a:sym typeface="Fira Sans Medium"/>
                </a:rPr>
                <a:t>100 %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5238128" y="4565594"/>
            <a:ext cx="656492" cy="142272"/>
            <a:chOff x="0" y="0"/>
            <a:chExt cx="1059002" cy="229502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5238128" y="4404412"/>
            <a:ext cx="656492" cy="142272"/>
            <a:chOff x="0" y="0"/>
            <a:chExt cx="1059002" cy="229502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15238128" y="4243229"/>
            <a:ext cx="656492" cy="142272"/>
            <a:chOff x="0" y="0"/>
            <a:chExt cx="1059002" cy="229502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15238128" y="4082047"/>
            <a:ext cx="656492" cy="142272"/>
            <a:chOff x="0" y="0"/>
            <a:chExt cx="1059002" cy="229502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238128" y="3920856"/>
            <a:ext cx="656492" cy="142272"/>
            <a:chOff x="0" y="0"/>
            <a:chExt cx="1059002" cy="229502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15238128" y="3759674"/>
            <a:ext cx="656492" cy="142272"/>
            <a:chOff x="0" y="0"/>
            <a:chExt cx="1059002" cy="229502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5238128" y="3598492"/>
            <a:ext cx="656492" cy="142272"/>
            <a:chOff x="0" y="0"/>
            <a:chExt cx="1059002" cy="229502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47" id="47"/>
          <p:cNvGrpSpPr/>
          <p:nvPr/>
        </p:nvGrpSpPr>
        <p:grpSpPr>
          <a:xfrm rot="0">
            <a:off x="15238128" y="3437309"/>
            <a:ext cx="656492" cy="142272"/>
            <a:chOff x="0" y="0"/>
            <a:chExt cx="1059002" cy="229502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grpSp>
        <p:nvGrpSpPr>
          <p:cNvPr name="Group 49" id="49"/>
          <p:cNvGrpSpPr/>
          <p:nvPr/>
        </p:nvGrpSpPr>
        <p:grpSpPr>
          <a:xfrm rot="0">
            <a:off x="15238128" y="3253287"/>
            <a:ext cx="656492" cy="142272"/>
            <a:chOff x="0" y="0"/>
            <a:chExt cx="1059002" cy="229502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grpSp>
        <p:nvGrpSpPr>
          <p:cNvPr name="Group 51" id="51"/>
          <p:cNvGrpSpPr/>
          <p:nvPr/>
        </p:nvGrpSpPr>
        <p:grpSpPr>
          <a:xfrm rot="0">
            <a:off x="15238128" y="3073450"/>
            <a:ext cx="656492" cy="142272"/>
            <a:chOff x="0" y="0"/>
            <a:chExt cx="1059002" cy="229502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grpSp>
        <p:nvGrpSpPr>
          <p:cNvPr name="Group 53" id="53"/>
          <p:cNvGrpSpPr/>
          <p:nvPr/>
        </p:nvGrpSpPr>
        <p:grpSpPr>
          <a:xfrm rot="0">
            <a:off x="15238128" y="7157264"/>
            <a:ext cx="656492" cy="142272"/>
            <a:chOff x="0" y="0"/>
            <a:chExt cx="1059002" cy="229502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55" id="55"/>
          <p:cNvGrpSpPr/>
          <p:nvPr/>
        </p:nvGrpSpPr>
        <p:grpSpPr>
          <a:xfrm rot="0">
            <a:off x="15238128" y="6996082"/>
            <a:ext cx="656492" cy="142272"/>
            <a:chOff x="0" y="0"/>
            <a:chExt cx="1059002" cy="229502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15238128" y="6834899"/>
            <a:ext cx="656492" cy="142272"/>
            <a:chOff x="0" y="0"/>
            <a:chExt cx="1059002" cy="229502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59" id="59"/>
          <p:cNvGrpSpPr/>
          <p:nvPr/>
        </p:nvGrpSpPr>
        <p:grpSpPr>
          <a:xfrm rot="0">
            <a:off x="15238128" y="6673717"/>
            <a:ext cx="656492" cy="142272"/>
            <a:chOff x="0" y="0"/>
            <a:chExt cx="1059002" cy="229502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61" id="61"/>
          <p:cNvGrpSpPr/>
          <p:nvPr/>
        </p:nvGrpSpPr>
        <p:grpSpPr>
          <a:xfrm rot="0">
            <a:off x="15238128" y="6512526"/>
            <a:ext cx="656492" cy="142272"/>
            <a:chOff x="0" y="0"/>
            <a:chExt cx="1059002" cy="229502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63" id="63"/>
          <p:cNvGrpSpPr/>
          <p:nvPr/>
        </p:nvGrpSpPr>
        <p:grpSpPr>
          <a:xfrm rot="0">
            <a:off x="15238128" y="6351344"/>
            <a:ext cx="656492" cy="142272"/>
            <a:chOff x="0" y="0"/>
            <a:chExt cx="1059002" cy="229502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65" id="65"/>
          <p:cNvGrpSpPr/>
          <p:nvPr/>
        </p:nvGrpSpPr>
        <p:grpSpPr>
          <a:xfrm rot="0">
            <a:off x="15238128" y="6190161"/>
            <a:ext cx="656492" cy="142272"/>
            <a:chOff x="0" y="0"/>
            <a:chExt cx="1059002" cy="229502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15238128" y="6028979"/>
            <a:ext cx="656492" cy="142272"/>
            <a:chOff x="0" y="0"/>
            <a:chExt cx="1059002" cy="229502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69" id="69"/>
          <p:cNvGrpSpPr/>
          <p:nvPr/>
        </p:nvGrpSpPr>
        <p:grpSpPr>
          <a:xfrm rot="0">
            <a:off x="15238128" y="5844957"/>
            <a:ext cx="656492" cy="142272"/>
            <a:chOff x="0" y="0"/>
            <a:chExt cx="1059002" cy="229502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grpSp>
        <p:nvGrpSpPr>
          <p:cNvPr name="Group 71" id="71"/>
          <p:cNvGrpSpPr/>
          <p:nvPr/>
        </p:nvGrpSpPr>
        <p:grpSpPr>
          <a:xfrm rot="0">
            <a:off x="15238128" y="5658259"/>
            <a:ext cx="656492" cy="142272"/>
            <a:chOff x="0" y="0"/>
            <a:chExt cx="1059002" cy="229502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grpSp>
        <p:nvGrpSpPr>
          <p:cNvPr name="Group 73" id="73"/>
          <p:cNvGrpSpPr/>
          <p:nvPr/>
        </p:nvGrpSpPr>
        <p:grpSpPr>
          <a:xfrm rot="0">
            <a:off x="15238128" y="9333491"/>
            <a:ext cx="656492" cy="142272"/>
            <a:chOff x="0" y="0"/>
            <a:chExt cx="1059002" cy="229502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75" id="75"/>
          <p:cNvGrpSpPr/>
          <p:nvPr/>
        </p:nvGrpSpPr>
        <p:grpSpPr>
          <a:xfrm rot="0">
            <a:off x="15238128" y="9172300"/>
            <a:ext cx="656492" cy="142272"/>
            <a:chOff x="0" y="0"/>
            <a:chExt cx="1059002" cy="229502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77" id="77"/>
          <p:cNvGrpSpPr/>
          <p:nvPr/>
        </p:nvGrpSpPr>
        <p:grpSpPr>
          <a:xfrm rot="0">
            <a:off x="15238128" y="9011118"/>
            <a:ext cx="656492" cy="142272"/>
            <a:chOff x="0" y="0"/>
            <a:chExt cx="1059002" cy="229502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79" id="79"/>
          <p:cNvGrpSpPr/>
          <p:nvPr/>
        </p:nvGrpSpPr>
        <p:grpSpPr>
          <a:xfrm rot="0">
            <a:off x="15238128" y="8849936"/>
            <a:ext cx="656492" cy="142272"/>
            <a:chOff x="0" y="0"/>
            <a:chExt cx="1059002" cy="229502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81" id="81"/>
          <p:cNvGrpSpPr/>
          <p:nvPr/>
        </p:nvGrpSpPr>
        <p:grpSpPr>
          <a:xfrm rot="0">
            <a:off x="15238128" y="8688745"/>
            <a:ext cx="656492" cy="142272"/>
            <a:chOff x="0" y="0"/>
            <a:chExt cx="1059002" cy="229502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83" id="83"/>
          <p:cNvGrpSpPr/>
          <p:nvPr/>
        </p:nvGrpSpPr>
        <p:grpSpPr>
          <a:xfrm rot="0">
            <a:off x="15238128" y="8527563"/>
            <a:ext cx="656492" cy="142272"/>
            <a:chOff x="0" y="0"/>
            <a:chExt cx="1059002" cy="229502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85" id="85"/>
          <p:cNvGrpSpPr/>
          <p:nvPr/>
        </p:nvGrpSpPr>
        <p:grpSpPr>
          <a:xfrm rot="0">
            <a:off x="15238128" y="8366380"/>
            <a:ext cx="656492" cy="142272"/>
            <a:chOff x="0" y="0"/>
            <a:chExt cx="1059002" cy="229502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87" id="87"/>
          <p:cNvGrpSpPr/>
          <p:nvPr/>
        </p:nvGrpSpPr>
        <p:grpSpPr>
          <a:xfrm rot="0">
            <a:off x="15238128" y="8205198"/>
            <a:ext cx="656492" cy="142272"/>
            <a:chOff x="0" y="0"/>
            <a:chExt cx="1059002" cy="229502"/>
          </a:xfrm>
        </p:grpSpPr>
        <p:sp>
          <p:nvSpPr>
            <p:cNvPr name="Freeform 88" id="88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89" id="89"/>
          <p:cNvGrpSpPr/>
          <p:nvPr/>
        </p:nvGrpSpPr>
        <p:grpSpPr>
          <a:xfrm rot="0">
            <a:off x="15238128" y="8021176"/>
            <a:ext cx="656492" cy="142272"/>
            <a:chOff x="0" y="0"/>
            <a:chExt cx="1059002" cy="229502"/>
          </a:xfrm>
        </p:grpSpPr>
        <p:sp>
          <p:nvSpPr>
            <p:cNvPr name="Freeform 90" id="90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grpSp>
        <p:nvGrpSpPr>
          <p:cNvPr name="Group 91" id="91"/>
          <p:cNvGrpSpPr/>
          <p:nvPr/>
        </p:nvGrpSpPr>
        <p:grpSpPr>
          <a:xfrm rot="0">
            <a:off x="15238128" y="7842461"/>
            <a:ext cx="656492" cy="142272"/>
            <a:chOff x="0" y="0"/>
            <a:chExt cx="1059002" cy="229502"/>
          </a:xfrm>
        </p:grpSpPr>
        <p:sp>
          <p:nvSpPr>
            <p:cNvPr name="Freeform 92" id="92"/>
            <p:cNvSpPr/>
            <p:nvPr/>
          </p:nvSpPr>
          <p:spPr>
            <a:xfrm flipH="false" flipV="false" rot="0">
              <a:off x="0" y="0"/>
              <a:ext cx="1059053" cy="229489"/>
            </a:xfrm>
            <a:custGeom>
              <a:avLst/>
              <a:gdLst/>
              <a:ahLst/>
              <a:cxnLst/>
              <a:rect r="r" b="b" t="t" l="l"/>
              <a:pathLst>
                <a:path h="229489" w="1059053">
                  <a:moveTo>
                    <a:pt x="0" y="0"/>
                  </a:moveTo>
                  <a:lnTo>
                    <a:pt x="1059053" y="0"/>
                  </a:lnTo>
                  <a:lnTo>
                    <a:pt x="1059053" y="229489"/>
                  </a:lnTo>
                  <a:lnTo>
                    <a:pt x="0" y="229489"/>
                  </a:lnTo>
                  <a:close/>
                </a:path>
              </a:pathLst>
            </a:custGeom>
            <a:solidFill>
              <a:srgbClr val="FFB500"/>
            </a:solidFill>
          </p:spPr>
        </p:sp>
      </p:grpSp>
      <p:sp>
        <p:nvSpPr>
          <p:cNvPr name="Freeform 93" id="93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4" id="94"/>
          <p:cNvSpPr/>
          <p:nvPr/>
        </p:nvSpPr>
        <p:spPr>
          <a:xfrm flipH="false" flipV="false" rot="0">
            <a:off x="1114800" y="8205722"/>
            <a:ext cx="11355921" cy="1430404"/>
          </a:xfrm>
          <a:custGeom>
            <a:avLst/>
            <a:gdLst/>
            <a:ahLst/>
            <a:cxnLst/>
            <a:rect r="r" b="b" t="t" l="l"/>
            <a:pathLst>
              <a:path h="1430404" w="11355921">
                <a:moveTo>
                  <a:pt x="0" y="0"/>
                </a:moveTo>
                <a:lnTo>
                  <a:pt x="11355921" y="0"/>
                </a:lnTo>
                <a:lnTo>
                  <a:pt x="11355921" y="1430404"/>
                </a:lnTo>
                <a:lnTo>
                  <a:pt x="0" y="1430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614769" r="0" b="-79126"/>
            </a:stretch>
          </a:blipFill>
        </p:spPr>
      </p:sp>
      <p:sp>
        <p:nvSpPr>
          <p:cNvPr name="TextBox 95" id="95"/>
          <p:cNvSpPr txBox="true"/>
          <p:nvPr/>
        </p:nvSpPr>
        <p:spPr>
          <a:xfrm rot="0">
            <a:off x="2238975" y="636847"/>
            <a:ext cx="17249572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ՆԳՆ ԱՌԱՋՆԱՀԵՐԹՈՒԹՅՈՒՆՆԵՐ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6554676" y="9296400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68627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2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3023185" y="8330242"/>
            <a:ext cx="7539157" cy="965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53"/>
              </a:lnSpc>
              <a:spcBef>
                <a:spcPct val="0"/>
              </a:spcBef>
            </a:pPr>
            <a:r>
              <a:rPr lang="en-US" b="true" sz="2799">
                <a:solidFill>
                  <a:srgbClr val="F2F4F5"/>
                </a:solidFill>
                <a:latin typeface="DejaVu Sans 1"/>
                <a:ea typeface="DejaVu Sans 1"/>
                <a:cs typeface="DejaVu Sans 1"/>
                <a:sym typeface="DejaVu Sans 1"/>
              </a:rPr>
              <a:t>Օպերատիվ կառավարման համակարգի</a:t>
            </a:r>
          </a:p>
          <a:p>
            <a:pPr algn="ctr">
              <a:lnSpc>
                <a:spcPts val="2603"/>
              </a:lnSpc>
            </a:pPr>
            <a:r>
              <a:rPr lang="en-US" b="true" sz="2799">
                <a:solidFill>
                  <a:srgbClr val="F2F4F5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նոր մոդուլի ձեռքբերում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9273"/>
            <a:ext cx="18288000" cy="10296273"/>
          </a:xfrm>
          <a:custGeom>
            <a:avLst/>
            <a:gdLst/>
            <a:ahLst/>
            <a:cxnLst/>
            <a:rect r="r" b="b" t="t" l="l"/>
            <a:pathLst>
              <a:path h="10296273" w="18288000">
                <a:moveTo>
                  <a:pt x="0" y="0"/>
                </a:moveTo>
                <a:lnTo>
                  <a:pt x="18288000" y="0"/>
                </a:lnTo>
                <a:lnTo>
                  <a:pt x="18288000" y="10296273"/>
                </a:lnTo>
                <a:lnTo>
                  <a:pt x="0" y="10296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752" t="-34956" r="-3415" b="-141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-9273"/>
            <a:ext cx="18288000" cy="10287000"/>
            <a:chOff x="0" y="0"/>
            <a:chExt cx="6406863" cy="360386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406864" cy="3603861"/>
            </a:xfrm>
            <a:custGeom>
              <a:avLst/>
              <a:gdLst/>
              <a:ahLst/>
              <a:cxnLst/>
              <a:rect r="r" b="b" t="t" l="l"/>
              <a:pathLst>
                <a:path h="3603861" w="6406864">
                  <a:moveTo>
                    <a:pt x="0" y="0"/>
                  </a:moveTo>
                  <a:lnTo>
                    <a:pt x="6406864" y="0"/>
                  </a:lnTo>
                  <a:lnTo>
                    <a:pt x="6406864" y="3603861"/>
                  </a:lnTo>
                  <a:lnTo>
                    <a:pt x="0" y="3603861"/>
                  </a:lnTo>
                  <a:close/>
                </a:path>
              </a:pathLst>
            </a:custGeom>
            <a:solidFill>
              <a:srgbClr val="040F2E">
                <a:alpha val="37647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6406863" cy="3603861"/>
            </a:xfrm>
            <a:prstGeom prst="rect">
              <a:avLst/>
            </a:prstGeom>
          </p:spPr>
          <p:txBody>
            <a:bodyPr anchor="ctr" rtlCol="false" tIns="32223" lIns="32223" bIns="32223" rIns="32223"/>
            <a:lstStyle/>
            <a:p>
              <a:pPr algn="ctr">
                <a:lnSpc>
                  <a:spcPts val="1228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-9273"/>
            <a:ext cx="10191414" cy="10296273"/>
            <a:chOff x="0" y="0"/>
            <a:chExt cx="3570374" cy="360710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70374" cy="3607109"/>
            </a:xfrm>
            <a:custGeom>
              <a:avLst/>
              <a:gdLst/>
              <a:ahLst/>
              <a:cxnLst/>
              <a:rect r="r" b="b" t="t" l="l"/>
              <a:pathLst>
                <a:path h="3607109" w="3570374">
                  <a:moveTo>
                    <a:pt x="0" y="0"/>
                  </a:moveTo>
                  <a:lnTo>
                    <a:pt x="3570374" y="0"/>
                  </a:lnTo>
                  <a:lnTo>
                    <a:pt x="3570374" y="3607109"/>
                  </a:lnTo>
                  <a:lnTo>
                    <a:pt x="0" y="3607109"/>
                  </a:lnTo>
                  <a:close/>
                </a:path>
              </a:pathLst>
            </a:custGeom>
            <a:solidFill>
              <a:srgbClr val="040F2E">
                <a:alpha val="65882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3570374" cy="3607109"/>
            </a:xfrm>
            <a:prstGeom prst="rect">
              <a:avLst/>
            </a:prstGeom>
          </p:spPr>
          <p:txBody>
            <a:bodyPr anchor="ctr" rtlCol="false" tIns="32223" lIns="32223" bIns="32223" rIns="32223"/>
            <a:lstStyle/>
            <a:p>
              <a:pPr algn="ctr">
                <a:lnSpc>
                  <a:spcPts val="1228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701689" y="3112668"/>
            <a:ext cx="8828288" cy="3794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29"/>
              </a:lnSpc>
            </a:pPr>
            <a:r>
              <a:rPr lang="en-US" sz="33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ՆԳՆ ՀԱՆՐԱՅԻՆ ԾԱՌԱՅՈՒԹՅՈՒՆՆԵՐԸ՝</a:t>
            </a:r>
          </a:p>
          <a:p>
            <a:pPr algn="l">
              <a:lnSpc>
                <a:spcPts val="6952"/>
              </a:lnSpc>
            </a:pPr>
            <a:r>
              <a:rPr lang="en-US" sz="6152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ՇՐՋԻԿ ՁԵՎԱՉԱՓՈՎ</a:t>
            </a:r>
          </a:p>
          <a:p>
            <a:pPr algn="l">
              <a:lnSpc>
                <a:spcPts val="7388"/>
              </a:lnSpc>
            </a:pPr>
          </a:p>
          <a:p>
            <a:pPr algn="l">
              <a:lnSpc>
                <a:spcPts val="7388"/>
              </a:lnSpc>
            </a:pPr>
            <a:r>
              <a:rPr lang="en-US" sz="6538">
                <a:solidFill>
                  <a:srgbClr val="FFC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ԲՈԼՈՐ ՄԱՐԶԵՐՈՒՄ</a:t>
            </a:r>
          </a:p>
          <a:p>
            <a:pPr algn="l">
              <a:lnSpc>
                <a:spcPts val="4426"/>
              </a:lnSpc>
            </a:pPr>
            <a:r>
              <a:rPr lang="en-US" sz="3916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ԲՈԼՈՐ ԹԻՐԱԽ ԽՄԲԵՐԻ ՀԱՄԱՐ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61437" y="8061800"/>
            <a:ext cx="8868540" cy="64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7"/>
              </a:lnSpc>
            </a:pPr>
            <a:r>
              <a:rPr lang="en-US" sz="4715">
                <a:solidFill>
                  <a:srgbClr val="FEFEFE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ԱՎԵԼԻ ՔԱՆ </a:t>
            </a:r>
            <a:r>
              <a:rPr lang="en-US" sz="4715">
                <a:solidFill>
                  <a:srgbClr val="FFB500"/>
                </a:solidFill>
                <a:latin typeface="DejaVu Sans 1"/>
                <a:ea typeface="DejaVu Sans 1"/>
                <a:cs typeface="DejaVu Sans 1"/>
                <a:sym typeface="DejaVu Sans 1"/>
              </a:rPr>
              <a:t>1000 ԳՈՐԾԱՐՔ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93473" y="701959"/>
            <a:ext cx="7785001" cy="1183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FFFFFF"/>
                </a:solidFill>
                <a:latin typeface="Montserrat arm 1"/>
                <a:ea typeface="Montserrat arm 1"/>
                <a:cs typeface="Montserrat arm 1"/>
                <a:sym typeface="Montserrat arm 1"/>
              </a:rPr>
              <a:t>ՇՐՋԻԿ</a:t>
            </a:r>
            <a:r>
              <a:rPr lang="en-US" sz="4500">
                <a:solidFill>
                  <a:srgbClr val="FFFFFF"/>
                </a:solidFill>
                <a:latin typeface="Montserrat arm 1"/>
                <a:ea typeface="Montserrat arm 1"/>
                <a:cs typeface="Montserrat arm 1"/>
                <a:sym typeface="Montserrat arm 1"/>
              </a:rPr>
              <a:t> ՍՊԱՍԱՐԿՄԱՆ</a:t>
            </a:r>
          </a:p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FFFFFF"/>
                </a:solidFill>
                <a:latin typeface="Montserrat arm 1"/>
                <a:ea typeface="Montserrat arm 1"/>
                <a:cs typeface="Montserrat arm 1"/>
                <a:sym typeface="Montserrat arm 1"/>
              </a:rPr>
              <a:t>ԳՐԱՍԵՆՅԱԿՆԵՐ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6554676" y="9296400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FFFFFF">
                    <a:alpha val="66667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9676" r="-37347" b="-1310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93567" cy="10287000"/>
            <a:chOff x="0" y="0"/>
            <a:chExt cx="5493914" cy="308938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93914" cy="3089386"/>
            </a:xfrm>
            <a:custGeom>
              <a:avLst/>
              <a:gdLst/>
              <a:ahLst/>
              <a:cxnLst/>
              <a:rect r="r" b="b" t="t" l="l"/>
              <a:pathLst>
                <a:path h="3089386" w="5493914">
                  <a:moveTo>
                    <a:pt x="0" y="0"/>
                  </a:moveTo>
                  <a:lnTo>
                    <a:pt x="5493914" y="0"/>
                  </a:lnTo>
                  <a:lnTo>
                    <a:pt x="5493914" y="3089386"/>
                  </a:lnTo>
                  <a:lnTo>
                    <a:pt x="0" y="3089386"/>
                  </a:lnTo>
                  <a:close/>
                </a:path>
              </a:pathLst>
            </a:custGeom>
            <a:solidFill>
              <a:srgbClr val="040F2E">
                <a:alpha val="3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5493914" cy="3098911"/>
            </a:xfrm>
            <a:prstGeom prst="rect">
              <a:avLst/>
            </a:prstGeom>
          </p:spPr>
          <p:txBody>
            <a:bodyPr anchor="ctr" rtlCol="false" tIns="37590" lIns="37590" bIns="37590" rIns="37590"/>
            <a:lstStyle/>
            <a:p>
              <a:pPr algn="ctr">
                <a:lnSpc>
                  <a:spcPts val="1433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5567" y="0"/>
            <a:ext cx="10191414" cy="10287000"/>
            <a:chOff x="0" y="0"/>
            <a:chExt cx="3060680" cy="308938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060680" cy="3089386"/>
            </a:xfrm>
            <a:custGeom>
              <a:avLst/>
              <a:gdLst/>
              <a:ahLst/>
              <a:cxnLst/>
              <a:rect r="r" b="b" t="t" l="l"/>
              <a:pathLst>
                <a:path h="3089386" w="3060680">
                  <a:moveTo>
                    <a:pt x="0" y="0"/>
                  </a:moveTo>
                  <a:lnTo>
                    <a:pt x="3060680" y="0"/>
                  </a:lnTo>
                  <a:lnTo>
                    <a:pt x="3060680" y="3089386"/>
                  </a:lnTo>
                  <a:lnTo>
                    <a:pt x="0" y="3089386"/>
                  </a:lnTo>
                  <a:close/>
                </a:path>
              </a:pathLst>
            </a:custGeom>
            <a:solidFill>
              <a:srgbClr val="040F2E">
                <a:alpha val="65882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3060680" cy="3098911"/>
            </a:xfrm>
            <a:prstGeom prst="rect">
              <a:avLst/>
            </a:prstGeom>
          </p:spPr>
          <p:txBody>
            <a:bodyPr anchor="ctr" rtlCol="false" tIns="37590" lIns="37590" bIns="37590" rIns="37590"/>
            <a:lstStyle/>
            <a:p>
              <a:pPr algn="ctr">
                <a:lnSpc>
                  <a:spcPts val="1433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525833" y="552009"/>
            <a:ext cx="10184859" cy="1764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FFFFF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Օ</a:t>
            </a:r>
            <a:r>
              <a:rPr lang="en-US" sz="4500">
                <a:solidFill>
                  <a:srgbClr val="FFFFF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ՊԵՐԱՏԻՎ</a:t>
            </a:r>
          </a:p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FFFFF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ԿԱՌԱՎԱՐՄԱՆ</a:t>
            </a:r>
          </a:p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FFFFF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ԿԵՆՏՐՈՆ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67614" y="0"/>
            <a:ext cx="8025954" cy="6444313"/>
          </a:xfrm>
          <a:custGeom>
            <a:avLst/>
            <a:gdLst/>
            <a:ahLst/>
            <a:cxnLst/>
            <a:rect r="r" b="b" t="t" l="l"/>
            <a:pathLst>
              <a:path h="6444313" w="8025954">
                <a:moveTo>
                  <a:pt x="0" y="0"/>
                </a:moveTo>
                <a:lnTo>
                  <a:pt x="8025953" y="0"/>
                </a:lnTo>
                <a:lnTo>
                  <a:pt x="8025953" y="6444313"/>
                </a:lnTo>
                <a:lnTo>
                  <a:pt x="0" y="6444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77086" r="-30978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3959334" y="7790785"/>
            <a:ext cx="1908973" cy="1781708"/>
          </a:xfrm>
          <a:custGeom>
            <a:avLst/>
            <a:gdLst/>
            <a:ahLst/>
            <a:cxnLst/>
            <a:rect r="r" b="b" t="t" l="l"/>
            <a:pathLst>
              <a:path h="1781708" w="1908973">
                <a:moveTo>
                  <a:pt x="0" y="0"/>
                </a:moveTo>
                <a:lnTo>
                  <a:pt x="1908973" y="0"/>
                </a:lnTo>
                <a:lnTo>
                  <a:pt x="1908973" y="1781709"/>
                </a:lnTo>
                <a:lnTo>
                  <a:pt x="0" y="17817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2335209">
            <a:off x="476870" y="8269063"/>
            <a:ext cx="632215" cy="632215"/>
          </a:xfrm>
          <a:custGeom>
            <a:avLst/>
            <a:gdLst/>
            <a:ahLst/>
            <a:cxnLst/>
            <a:rect r="r" b="b" t="t" l="l"/>
            <a:pathLst>
              <a:path h="632215" w="632215">
                <a:moveTo>
                  <a:pt x="0" y="0"/>
                </a:moveTo>
                <a:lnTo>
                  <a:pt x="632215" y="0"/>
                </a:lnTo>
                <a:lnTo>
                  <a:pt x="632215" y="632215"/>
                </a:lnTo>
                <a:lnTo>
                  <a:pt x="0" y="6322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75025" y="3790291"/>
            <a:ext cx="9030228" cy="352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74"/>
              </a:lnSpc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2026թ. փետրվարի 15-ից կգործարկվի ՆԳՆ Օպերատիվ կառավարման համակարգի </a:t>
            </a:r>
          </a:p>
          <a:p>
            <a:pPr algn="l">
              <a:lnSpc>
                <a:spcPts val="2674"/>
              </a:lnSpc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«Զանգերի կառավարման միասնական կենտրոն»</a:t>
            </a:r>
          </a:p>
          <a:p>
            <a:pPr algn="l">
              <a:lnSpc>
                <a:spcPts val="2674"/>
              </a:lnSpc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նոր մոդուլը</a:t>
            </a:r>
          </a:p>
          <a:p>
            <a:pPr algn="l">
              <a:lnSpc>
                <a:spcPts val="2342"/>
              </a:lnSpc>
            </a:pPr>
          </a:p>
          <a:p>
            <a:pPr algn="l">
              <a:lnSpc>
                <a:spcPts val="4279"/>
              </a:lnSpc>
            </a:pPr>
            <a:r>
              <a:rPr lang="en-US" sz="3999">
                <a:solidFill>
                  <a:srgbClr val="FFB500"/>
                </a:solidFill>
                <a:latin typeface="DejaVu Sans 1"/>
                <a:ea typeface="DejaVu Sans 1"/>
                <a:cs typeface="DejaVu Sans 1"/>
                <a:sym typeface="DejaVu Sans 1"/>
              </a:rPr>
              <a:t>112 ՀԱՄԱՐԻՆ ԶԱՆԳԱՀԱՐԵԼՈՎ՝</a:t>
            </a:r>
            <a:r>
              <a:rPr lang="en-US" sz="39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 </a:t>
            </a:r>
          </a:p>
          <a:p>
            <a:pPr algn="l">
              <a:lnSpc>
                <a:spcPts val="2674"/>
              </a:lnSpc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քաղաքացիները մեկ զանգով կապ կհաստատեն ՆԳՆ ենթակա ծառայությունների հետ՝ ապահովելով արագ և համակարգված արձագանք ու բարձրացնելով քաղաքացիների անվտանգությունը։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473301" y="4273987"/>
            <a:ext cx="7828002" cy="288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2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9776893" y="7126973"/>
            <a:ext cx="3017786" cy="420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5"/>
              </a:lnSpc>
              <a:spcBef>
                <a:spcPct val="0"/>
              </a:spcBef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560239" y="3136242"/>
            <a:ext cx="8983915" cy="53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 spc="59">
                <a:solidFill>
                  <a:srgbClr val="FFB5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ՄԵԿ ԶԱ</a:t>
            </a:r>
            <a:r>
              <a:rPr lang="en-US" sz="3999" spc="59">
                <a:solidFill>
                  <a:srgbClr val="FFB5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ՆԳ, ԱՐԱԳ ԱՐՁԱԳԱՆՔ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716228" y="9049663"/>
            <a:ext cx="3671074" cy="54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102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2 ՄԼՆ + ԶԱՆԳ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48448" y="9071913"/>
            <a:ext cx="3674518" cy="54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spc="102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1 ՄԼՆ + ԶԱՆԳ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59610" y="7747623"/>
            <a:ext cx="3163356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spc="288">
                <a:solidFill>
                  <a:srgbClr val="FFB500"/>
                </a:solidFill>
                <a:latin typeface="DejaVu Sans 1"/>
                <a:ea typeface="DejaVu Sans 1"/>
                <a:cs typeface="DejaVu Sans 1"/>
                <a:sym typeface="DejaVu Sans 1"/>
              </a:rPr>
              <a:t>1-02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105819" y="7708218"/>
            <a:ext cx="3438336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 spc="288">
                <a:solidFill>
                  <a:srgbClr val="FFB500"/>
                </a:solidFill>
                <a:latin typeface="DejaVu Sans 1"/>
                <a:ea typeface="DejaVu Sans 1"/>
                <a:cs typeface="DejaVu Sans 1"/>
                <a:sym typeface="DejaVu Sans 1"/>
              </a:rPr>
              <a:t>911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2335209">
            <a:off x="6022449" y="8269063"/>
            <a:ext cx="632215" cy="632215"/>
          </a:xfrm>
          <a:custGeom>
            <a:avLst/>
            <a:gdLst/>
            <a:ahLst/>
            <a:cxnLst/>
            <a:rect r="r" b="b" t="t" l="l"/>
            <a:pathLst>
              <a:path h="632215" w="632215">
                <a:moveTo>
                  <a:pt x="0" y="0"/>
                </a:moveTo>
                <a:lnTo>
                  <a:pt x="632216" y="0"/>
                </a:lnTo>
                <a:lnTo>
                  <a:pt x="632216" y="632215"/>
                </a:lnTo>
                <a:lnTo>
                  <a:pt x="0" y="6322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6554676" y="9296400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FFFFFF">
                    <a:alpha val="68627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555373" y="604122"/>
            <a:ext cx="11676647" cy="1183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ՔՐԵԱԿԱՆ ԵՎ Հ</a:t>
            </a: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ԱՄԱՅՆՔԱՅԻՆ ՈՍՏԻԿԱՆՈՒԹՅԱՆ ԹՎԱՅՆԱՑՈՒՄ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489356" y="1787813"/>
            <a:ext cx="5798644" cy="2340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72"/>
              </a:lnSpc>
            </a:pPr>
            <a:r>
              <a:rPr lang="en-US" sz="13694">
                <a:solidFill>
                  <a:srgbClr val="55688B">
                    <a:alpha val="54902"/>
                  </a:srgbClr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ՀՈԳՎ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2023363" y="4413738"/>
            <a:ext cx="2997812" cy="738891"/>
          </a:xfrm>
          <a:custGeom>
            <a:avLst/>
            <a:gdLst/>
            <a:ahLst/>
            <a:cxnLst/>
            <a:rect r="r" b="b" t="t" l="l"/>
            <a:pathLst>
              <a:path h="738891" w="2997812">
                <a:moveTo>
                  <a:pt x="0" y="0"/>
                </a:moveTo>
                <a:lnTo>
                  <a:pt x="2997812" y="0"/>
                </a:lnTo>
                <a:lnTo>
                  <a:pt x="2997812" y="738891"/>
                </a:lnTo>
                <a:lnTo>
                  <a:pt x="0" y="738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31766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5" id="5"/>
          <p:cNvGrpSpPr/>
          <p:nvPr/>
        </p:nvGrpSpPr>
        <p:grpSpPr>
          <a:xfrm rot="-5400000">
            <a:off x="10938650" y="3212941"/>
            <a:ext cx="1137335" cy="2003150"/>
            <a:chOff x="0" y="0"/>
            <a:chExt cx="582240" cy="102548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82240" cy="1025481"/>
            </a:xfrm>
            <a:custGeom>
              <a:avLst/>
              <a:gdLst/>
              <a:ahLst/>
              <a:cxnLst/>
              <a:rect r="r" b="b" t="t" l="l"/>
              <a:pathLst>
                <a:path h="1025481" w="582240">
                  <a:moveTo>
                    <a:pt x="194185" y="19070"/>
                  </a:moveTo>
                  <a:cubicBezTo>
                    <a:pt x="223939" y="7556"/>
                    <a:pt x="257971" y="0"/>
                    <a:pt x="291277" y="0"/>
                  </a:cubicBezTo>
                  <a:cubicBezTo>
                    <a:pt x="324584" y="0"/>
                    <a:pt x="356635" y="6476"/>
                    <a:pt x="386170" y="17990"/>
                  </a:cubicBezTo>
                  <a:cubicBezTo>
                    <a:pt x="386799" y="18350"/>
                    <a:pt x="387427" y="18350"/>
                    <a:pt x="388055" y="18710"/>
                  </a:cubicBezTo>
                  <a:cubicBezTo>
                    <a:pt x="498973" y="64765"/>
                    <a:pt x="580669" y="186379"/>
                    <a:pt x="582240" y="333226"/>
                  </a:cubicBezTo>
                  <a:lnTo>
                    <a:pt x="582240" y="1025481"/>
                  </a:lnTo>
                  <a:lnTo>
                    <a:pt x="0" y="1025481"/>
                  </a:lnTo>
                  <a:lnTo>
                    <a:pt x="0" y="333740"/>
                  </a:lnTo>
                  <a:cubicBezTo>
                    <a:pt x="1571" y="185660"/>
                    <a:pt x="82010" y="64045"/>
                    <a:pt x="194185" y="19070"/>
                  </a:cubicBezTo>
                  <a:close/>
                </a:path>
              </a:pathLst>
            </a:custGeom>
            <a:solidFill>
              <a:srgbClr val="386C9C">
                <a:alpha val="49804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79375"/>
              <a:ext cx="582240" cy="946106"/>
            </a:xfrm>
            <a:prstGeom prst="rect">
              <a:avLst/>
            </a:prstGeom>
          </p:spPr>
          <p:txBody>
            <a:bodyPr anchor="ctr" rtlCol="false" tIns="52471" lIns="52471" bIns="52471" rIns="52471"/>
            <a:lstStyle/>
            <a:p>
              <a:pPr algn="ctr">
                <a:lnSpc>
                  <a:spcPts val="2763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10928595" y="5701797"/>
            <a:ext cx="1157445" cy="2003150"/>
            <a:chOff x="0" y="0"/>
            <a:chExt cx="592536" cy="102548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92536" cy="1025481"/>
            </a:xfrm>
            <a:custGeom>
              <a:avLst/>
              <a:gdLst/>
              <a:ahLst/>
              <a:cxnLst/>
              <a:rect r="r" b="b" t="t" l="l"/>
              <a:pathLst>
                <a:path h="1025481" w="592536">
                  <a:moveTo>
                    <a:pt x="197619" y="19070"/>
                  </a:moveTo>
                  <a:cubicBezTo>
                    <a:pt x="227898" y="7556"/>
                    <a:pt x="262532" y="0"/>
                    <a:pt x="296427" y="0"/>
                  </a:cubicBezTo>
                  <a:cubicBezTo>
                    <a:pt x="330324" y="0"/>
                    <a:pt x="362941" y="6476"/>
                    <a:pt x="392998" y="17990"/>
                  </a:cubicBezTo>
                  <a:cubicBezTo>
                    <a:pt x="393639" y="18350"/>
                    <a:pt x="394278" y="18350"/>
                    <a:pt x="394917" y="18710"/>
                  </a:cubicBezTo>
                  <a:cubicBezTo>
                    <a:pt x="507796" y="64765"/>
                    <a:pt x="590937" y="186379"/>
                    <a:pt x="592536" y="333226"/>
                  </a:cubicBezTo>
                  <a:lnTo>
                    <a:pt x="592536" y="1025481"/>
                  </a:lnTo>
                  <a:lnTo>
                    <a:pt x="0" y="1025481"/>
                  </a:lnTo>
                  <a:lnTo>
                    <a:pt x="0" y="333740"/>
                  </a:lnTo>
                  <a:cubicBezTo>
                    <a:pt x="1599" y="185660"/>
                    <a:pt x="83460" y="64045"/>
                    <a:pt x="197619" y="19070"/>
                  </a:cubicBezTo>
                  <a:close/>
                </a:path>
              </a:pathLst>
            </a:custGeom>
            <a:solidFill>
              <a:srgbClr val="96A5D5">
                <a:alpha val="49804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79375"/>
              <a:ext cx="592536" cy="946106"/>
            </a:xfrm>
            <a:prstGeom prst="rect">
              <a:avLst/>
            </a:prstGeom>
          </p:spPr>
          <p:txBody>
            <a:bodyPr anchor="ctr" rtlCol="false" tIns="52471" lIns="52471" bIns="52471" rIns="52471"/>
            <a:lstStyle/>
            <a:p>
              <a:pPr algn="ctr">
                <a:lnSpc>
                  <a:spcPts val="2763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5400000">
            <a:off x="10933581" y="4465236"/>
            <a:ext cx="1147472" cy="2003150"/>
            <a:chOff x="0" y="0"/>
            <a:chExt cx="587430" cy="102548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87430" cy="1025481"/>
            </a:xfrm>
            <a:custGeom>
              <a:avLst/>
              <a:gdLst/>
              <a:ahLst/>
              <a:cxnLst/>
              <a:rect r="r" b="b" t="t" l="l"/>
              <a:pathLst>
                <a:path h="1025481" w="587430">
                  <a:moveTo>
                    <a:pt x="195916" y="19070"/>
                  </a:moveTo>
                  <a:cubicBezTo>
                    <a:pt x="225935" y="7556"/>
                    <a:pt x="260270" y="0"/>
                    <a:pt x="293873" y="0"/>
                  </a:cubicBezTo>
                  <a:cubicBezTo>
                    <a:pt x="327478" y="0"/>
                    <a:pt x="359813" y="6476"/>
                    <a:pt x="389612" y="17990"/>
                  </a:cubicBezTo>
                  <a:cubicBezTo>
                    <a:pt x="390247" y="18350"/>
                    <a:pt x="390881" y="18350"/>
                    <a:pt x="391514" y="18710"/>
                  </a:cubicBezTo>
                  <a:cubicBezTo>
                    <a:pt x="503421" y="64765"/>
                    <a:pt x="585845" y="186379"/>
                    <a:pt x="587430" y="333226"/>
                  </a:cubicBezTo>
                  <a:lnTo>
                    <a:pt x="587430" y="1025481"/>
                  </a:lnTo>
                  <a:lnTo>
                    <a:pt x="0" y="1025481"/>
                  </a:lnTo>
                  <a:lnTo>
                    <a:pt x="0" y="333740"/>
                  </a:lnTo>
                  <a:cubicBezTo>
                    <a:pt x="1585" y="185660"/>
                    <a:pt x="82741" y="64045"/>
                    <a:pt x="195916" y="19070"/>
                  </a:cubicBezTo>
                  <a:close/>
                </a:path>
              </a:pathLst>
            </a:custGeom>
            <a:solidFill>
              <a:srgbClr val="308FBE">
                <a:alpha val="49804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79375"/>
              <a:ext cx="587430" cy="946106"/>
            </a:xfrm>
            <a:prstGeom prst="rect">
              <a:avLst/>
            </a:prstGeom>
          </p:spPr>
          <p:txBody>
            <a:bodyPr anchor="ctr" rtlCol="false" tIns="52471" lIns="52471" bIns="52471" rIns="52471"/>
            <a:lstStyle/>
            <a:p>
              <a:pPr algn="ctr">
                <a:lnSpc>
                  <a:spcPts val="2763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1727624" y="5598264"/>
            <a:ext cx="2997812" cy="694600"/>
          </a:xfrm>
          <a:custGeom>
            <a:avLst/>
            <a:gdLst/>
            <a:ahLst/>
            <a:cxnLst/>
            <a:rect r="r" b="b" t="t" l="l"/>
            <a:pathLst>
              <a:path h="694600" w="2997812">
                <a:moveTo>
                  <a:pt x="0" y="0"/>
                </a:moveTo>
                <a:lnTo>
                  <a:pt x="2997812" y="0"/>
                </a:lnTo>
                <a:lnTo>
                  <a:pt x="2997812" y="694600"/>
                </a:lnTo>
                <a:lnTo>
                  <a:pt x="0" y="694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46544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5" id="15"/>
          <p:cNvGrpSpPr/>
          <p:nvPr/>
        </p:nvGrpSpPr>
        <p:grpSpPr>
          <a:xfrm rot="-5400000">
            <a:off x="10937492" y="6945098"/>
            <a:ext cx="1140200" cy="2003150"/>
            <a:chOff x="0" y="0"/>
            <a:chExt cx="583707" cy="102548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83707" cy="1025481"/>
            </a:xfrm>
            <a:custGeom>
              <a:avLst/>
              <a:gdLst/>
              <a:ahLst/>
              <a:cxnLst/>
              <a:rect r="r" b="b" t="t" l="l"/>
              <a:pathLst>
                <a:path h="1025481" w="583707">
                  <a:moveTo>
                    <a:pt x="194674" y="19070"/>
                  </a:moveTo>
                  <a:cubicBezTo>
                    <a:pt x="224503" y="7556"/>
                    <a:pt x="258620" y="0"/>
                    <a:pt x="292011" y="0"/>
                  </a:cubicBezTo>
                  <a:cubicBezTo>
                    <a:pt x="325402" y="0"/>
                    <a:pt x="357533" y="6476"/>
                    <a:pt x="387143" y="17990"/>
                  </a:cubicBezTo>
                  <a:cubicBezTo>
                    <a:pt x="387774" y="18350"/>
                    <a:pt x="388403" y="18350"/>
                    <a:pt x="389033" y="18710"/>
                  </a:cubicBezTo>
                  <a:cubicBezTo>
                    <a:pt x="500230" y="64765"/>
                    <a:pt x="582132" y="186379"/>
                    <a:pt x="583707" y="333226"/>
                  </a:cubicBezTo>
                  <a:lnTo>
                    <a:pt x="583707" y="1025481"/>
                  </a:lnTo>
                  <a:lnTo>
                    <a:pt x="0" y="1025481"/>
                  </a:lnTo>
                  <a:lnTo>
                    <a:pt x="0" y="333740"/>
                  </a:lnTo>
                  <a:cubicBezTo>
                    <a:pt x="1575" y="185660"/>
                    <a:pt x="82217" y="64045"/>
                    <a:pt x="194674" y="19070"/>
                  </a:cubicBezTo>
                  <a:close/>
                </a:path>
              </a:pathLst>
            </a:custGeom>
            <a:solidFill>
              <a:srgbClr val="539BE0">
                <a:alpha val="49804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79375"/>
              <a:ext cx="583707" cy="946106"/>
            </a:xfrm>
            <a:prstGeom prst="rect">
              <a:avLst/>
            </a:prstGeom>
          </p:spPr>
          <p:txBody>
            <a:bodyPr anchor="ctr" rtlCol="false" tIns="52471" lIns="52471" bIns="52471" rIns="52471"/>
            <a:lstStyle/>
            <a:p>
              <a:pPr algn="ctr">
                <a:lnSpc>
                  <a:spcPts val="2763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1727898" y="8089428"/>
            <a:ext cx="2997812" cy="645812"/>
          </a:xfrm>
          <a:custGeom>
            <a:avLst/>
            <a:gdLst/>
            <a:ahLst/>
            <a:cxnLst/>
            <a:rect r="r" b="b" t="t" l="l"/>
            <a:pathLst>
              <a:path h="645812" w="2997812">
                <a:moveTo>
                  <a:pt x="0" y="0"/>
                </a:moveTo>
                <a:lnTo>
                  <a:pt x="2997813" y="0"/>
                </a:lnTo>
                <a:lnTo>
                  <a:pt x="2997813" y="645812"/>
                </a:lnTo>
                <a:lnTo>
                  <a:pt x="0" y="645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517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11760858" y="4128231"/>
            <a:ext cx="2964853" cy="682274"/>
          </a:xfrm>
          <a:custGeom>
            <a:avLst/>
            <a:gdLst/>
            <a:ahLst/>
            <a:cxnLst/>
            <a:rect r="r" b="b" t="t" l="l"/>
            <a:pathLst>
              <a:path h="682274" w="2964853">
                <a:moveTo>
                  <a:pt x="0" y="0"/>
                </a:moveTo>
                <a:lnTo>
                  <a:pt x="2964853" y="0"/>
                </a:lnTo>
                <a:lnTo>
                  <a:pt x="2964853" y="682274"/>
                </a:lnTo>
                <a:lnTo>
                  <a:pt x="0" y="682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148239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20" id="20"/>
          <p:cNvGrpSpPr/>
          <p:nvPr/>
        </p:nvGrpSpPr>
        <p:grpSpPr>
          <a:xfrm rot="0">
            <a:off x="11727624" y="3792071"/>
            <a:ext cx="3887229" cy="846221"/>
            <a:chOff x="0" y="0"/>
            <a:chExt cx="553473" cy="12048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53473" cy="120487"/>
            </a:xfrm>
            <a:custGeom>
              <a:avLst/>
              <a:gdLst/>
              <a:ahLst/>
              <a:cxnLst/>
              <a:rect r="r" b="b" t="t" l="l"/>
              <a:pathLst>
                <a:path h="120487" w="553473">
                  <a:moveTo>
                    <a:pt x="60244" y="0"/>
                  </a:moveTo>
                  <a:lnTo>
                    <a:pt x="493229" y="0"/>
                  </a:lnTo>
                  <a:cubicBezTo>
                    <a:pt x="526501" y="0"/>
                    <a:pt x="553473" y="26972"/>
                    <a:pt x="553473" y="60244"/>
                  </a:cubicBezTo>
                  <a:lnTo>
                    <a:pt x="553473" y="60244"/>
                  </a:lnTo>
                  <a:cubicBezTo>
                    <a:pt x="553473" y="93515"/>
                    <a:pt x="526501" y="120487"/>
                    <a:pt x="493229" y="120487"/>
                  </a:cubicBezTo>
                  <a:lnTo>
                    <a:pt x="60244" y="120487"/>
                  </a:lnTo>
                  <a:cubicBezTo>
                    <a:pt x="26972" y="120487"/>
                    <a:pt x="0" y="93515"/>
                    <a:pt x="0" y="60244"/>
                  </a:cubicBezTo>
                  <a:lnTo>
                    <a:pt x="0" y="60244"/>
                  </a:lnTo>
                  <a:cubicBezTo>
                    <a:pt x="0" y="26972"/>
                    <a:pt x="26972" y="0"/>
                    <a:pt x="60244" y="0"/>
                  </a:cubicBezTo>
                  <a:close/>
                </a:path>
              </a:pathLst>
            </a:custGeom>
            <a:solidFill>
              <a:srgbClr val="386C9C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553473" cy="168112"/>
            </a:xfrm>
            <a:prstGeom prst="rect">
              <a:avLst/>
            </a:prstGeom>
          </p:spPr>
          <p:txBody>
            <a:bodyPr anchor="ctr" rtlCol="false" tIns="52471" lIns="52471" bIns="52471" rIns="52471"/>
            <a:lstStyle/>
            <a:p>
              <a:pPr algn="ctr">
                <a:lnSpc>
                  <a:spcPts val="2763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2050282" y="6815514"/>
            <a:ext cx="2997812" cy="738891"/>
          </a:xfrm>
          <a:custGeom>
            <a:avLst/>
            <a:gdLst/>
            <a:ahLst/>
            <a:cxnLst/>
            <a:rect r="r" b="b" t="t" l="l"/>
            <a:pathLst>
              <a:path h="738891" w="2997812">
                <a:moveTo>
                  <a:pt x="0" y="0"/>
                </a:moveTo>
                <a:lnTo>
                  <a:pt x="2997812" y="0"/>
                </a:lnTo>
                <a:lnTo>
                  <a:pt x="2997812" y="738890"/>
                </a:lnTo>
                <a:lnTo>
                  <a:pt x="0" y="738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31766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24" id="24"/>
          <p:cNvGrpSpPr/>
          <p:nvPr/>
        </p:nvGrpSpPr>
        <p:grpSpPr>
          <a:xfrm rot="0">
            <a:off x="11727624" y="6292864"/>
            <a:ext cx="3887229" cy="846221"/>
            <a:chOff x="0" y="0"/>
            <a:chExt cx="553473" cy="120487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553473" cy="120487"/>
            </a:xfrm>
            <a:custGeom>
              <a:avLst/>
              <a:gdLst/>
              <a:ahLst/>
              <a:cxnLst/>
              <a:rect r="r" b="b" t="t" l="l"/>
              <a:pathLst>
                <a:path h="120487" w="553473">
                  <a:moveTo>
                    <a:pt x="60244" y="0"/>
                  </a:moveTo>
                  <a:lnTo>
                    <a:pt x="493229" y="0"/>
                  </a:lnTo>
                  <a:cubicBezTo>
                    <a:pt x="526501" y="0"/>
                    <a:pt x="553473" y="26972"/>
                    <a:pt x="553473" y="60244"/>
                  </a:cubicBezTo>
                  <a:lnTo>
                    <a:pt x="553473" y="60244"/>
                  </a:lnTo>
                  <a:cubicBezTo>
                    <a:pt x="553473" y="93515"/>
                    <a:pt x="526501" y="120487"/>
                    <a:pt x="493229" y="120487"/>
                  </a:cubicBezTo>
                  <a:lnTo>
                    <a:pt x="60244" y="120487"/>
                  </a:lnTo>
                  <a:cubicBezTo>
                    <a:pt x="26972" y="120487"/>
                    <a:pt x="0" y="93515"/>
                    <a:pt x="0" y="60244"/>
                  </a:cubicBezTo>
                  <a:lnTo>
                    <a:pt x="0" y="60244"/>
                  </a:lnTo>
                  <a:cubicBezTo>
                    <a:pt x="0" y="26972"/>
                    <a:pt x="26972" y="0"/>
                    <a:pt x="60244" y="0"/>
                  </a:cubicBezTo>
                  <a:close/>
                </a:path>
              </a:pathLst>
            </a:custGeom>
            <a:solidFill>
              <a:srgbClr val="7987A2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47625"/>
              <a:ext cx="553473" cy="168112"/>
            </a:xfrm>
            <a:prstGeom prst="rect">
              <a:avLst/>
            </a:prstGeom>
          </p:spPr>
          <p:txBody>
            <a:bodyPr anchor="ctr" rtlCol="false" tIns="52471" lIns="52471" bIns="52471" rIns="52471"/>
            <a:lstStyle/>
            <a:p>
              <a:pPr algn="ctr">
                <a:lnSpc>
                  <a:spcPts val="2763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1727624" y="5032399"/>
            <a:ext cx="3887229" cy="846221"/>
            <a:chOff x="0" y="0"/>
            <a:chExt cx="553473" cy="120487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553473" cy="120487"/>
            </a:xfrm>
            <a:custGeom>
              <a:avLst/>
              <a:gdLst/>
              <a:ahLst/>
              <a:cxnLst/>
              <a:rect r="r" b="b" t="t" l="l"/>
              <a:pathLst>
                <a:path h="120487" w="553473">
                  <a:moveTo>
                    <a:pt x="60244" y="0"/>
                  </a:moveTo>
                  <a:lnTo>
                    <a:pt x="493229" y="0"/>
                  </a:lnTo>
                  <a:cubicBezTo>
                    <a:pt x="526501" y="0"/>
                    <a:pt x="553473" y="26972"/>
                    <a:pt x="553473" y="60244"/>
                  </a:cubicBezTo>
                  <a:lnTo>
                    <a:pt x="553473" y="60244"/>
                  </a:lnTo>
                  <a:cubicBezTo>
                    <a:pt x="553473" y="93515"/>
                    <a:pt x="526501" y="120487"/>
                    <a:pt x="493229" y="120487"/>
                  </a:cubicBezTo>
                  <a:lnTo>
                    <a:pt x="60244" y="120487"/>
                  </a:lnTo>
                  <a:cubicBezTo>
                    <a:pt x="26972" y="120487"/>
                    <a:pt x="0" y="93515"/>
                    <a:pt x="0" y="60244"/>
                  </a:cubicBezTo>
                  <a:lnTo>
                    <a:pt x="0" y="60244"/>
                  </a:lnTo>
                  <a:cubicBezTo>
                    <a:pt x="0" y="26972"/>
                    <a:pt x="26972" y="0"/>
                    <a:pt x="60244" y="0"/>
                  </a:cubicBezTo>
                  <a:close/>
                </a:path>
              </a:pathLst>
            </a:custGeom>
            <a:solidFill>
              <a:srgbClr val="308FBE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47625"/>
              <a:ext cx="553473" cy="168112"/>
            </a:xfrm>
            <a:prstGeom prst="rect">
              <a:avLst/>
            </a:prstGeom>
          </p:spPr>
          <p:txBody>
            <a:bodyPr anchor="ctr" rtlCol="false" tIns="52471" lIns="52471" bIns="52471" rIns="52471"/>
            <a:lstStyle/>
            <a:p>
              <a:pPr algn="ctr">
                <a:lnSpc>
                  <a:spcPts val="2763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1727898" y="7523563"/>
            <a:ext cx="5340951" cy="846221"/>
            <a:chOff x="0" y="0"/>
            <a:chExt cx="760457" cy="120487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760457" cy="120487"/>
            </a:xfrm>
            <a:custGeom>
              <a:avLst/>
              <a:gdLst/>
              <a:ahLst/>
              <a:cxnLst/>
              <a:rect r="r" b="b" t="t" l="l"/>
              <a:pathLst>
                <a:path h="120487" w="760457">
                  <a:moveTo>
                    <a:pt x="60244" y="0"/>
                  </a:moveTo>
                  <a:lnTo>
                    <a:pt x="700214" y="0"/>
                  </a:lnTo>
                  <a:cubicBezTo>
                    <a:pt x="733485" y="0"/>
                    <a:pt x="760457" y="26972"/>
                    <a:pt x="760457" y="60244"/>
                  </a:cubicBezTo>
                  <a:lnTo>
                    <a:pt x="760457" y="60244"/>
                  </a:lnTo>
                  <a:cubicBezTo>
                    <a:pt x="760457" y="93515"/>
                    <a:pt x="733485" y="120487"/>
                    <a:pt x="700214" y="120487"/>
                  </a:cubicBezTo>
                  <a:lnTo>
                    <a:pt x="60244" y="120487"/>
                  </a:lnTo>
                  <a:cubicBezTo>
                    <a:pt x="26972" y="120487"/>
                    <a:pt x="0" y="93515"/>
                    <a:pt x="0" y="60244"/>
                  </a:cubicBezTo>
                  <a:lnTo>
                    <a:pt x="0" y="60244"/>
                  </a:lnTo>
                  <a:cubicBezTo>
                    <a:pt x="0" y="26972"/>
                    <a:pt x="26972" y="0"/>
                    <a:pt x="60244" y="0"/>
                  </a:cubicBezTo>
                  <a:close/>
                </a:path>
              </a:pathLst>
            </a:custGeom>
            <a:solidFill>
              <a:srgbClr val="539BE0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47625"/>
              <a:ext cx="760457" cy="168112"/>
            </a:xfrm>
            <a:prstGeom prst="rect">
              <a:avLst/>
            </a:prstGeom>
          </p:spPr>
          <p:txBody>
            <a:bodyPr anchor="ctr" rtlCol="false" tIns="52471" lIns="52471" bIns="52471" rIns="52471"/>
            <a:lstStyle/>
            <a:p>
              <a:pPr algn="ctr">
                <a:lnSpc>
                  <a:spcPts val="2763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2115535" y="9106715"/>
            <a:ext cx="4698176" cy="1157991"/>
          </a:xfrm>
          <a:custGeom>
            <a:avLst/>
            <a:gdLst/>
            <a:ahLst/>
            <a:cxnLst/>
            <a:rect r="r" b="b" t="t" l="l"/>
            <a:pathLst>
              <a:path h="1157991" w="4698176">
                <a:moveTo>
                  <a:pt x="0" y="0"/>
                </a:moveTo>
                <a:lnTo>
                  <a:pt x="4698176" y="0"/>
                </a:lnTo>
                <a:lnTo>
                  <a:pt x="4698176" y="1157991"/>
                </a:lnTo>
                <a:lnTo>
                  <a:pt x="0" y="11579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31766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4" id="34"/>
          <p:cNvSpPr/>
          <p:nvPr/>
        </p:nvSpPr>
        <p:spPr>
          <a:xfrm flipH="false" flipV="false" rot="0">
            <a:off x="11996815" y="8884135"/>
            <a:ext cx="2997812" cy="645812"/>
          </a:xfrm>
          <a:custGeom>
            <a:avLst/>
            <a:gdLst/>
            <a:ahLst/>
            <a:cxnLst/>
            <a:rect r="r" b="b" t="t" l="l"/>
            <a:pathLst>
              <a:path h="645812" w="2997812">
                <a:moveTo>
                  <a:pt x="0" y="0"/>
                </a:moveTo>
                <a:lnTo>
                  <a:pt x="2997812" y="0"/>
                </a:lnTo>
                <a:lnTo>
                  <a:pt x="2997812" y="645812"/>
                </a:lnTo>
                <a:lnTo>
                  <a:pt x="0" y="645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6517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5" id="35"/>
          <p:cNvGrpSpPr/>
          <p:nvPr/>
        </p:nvGrpSpPr>
        <p:grpSpPr>
          <a:xfrm rot="-5400000">
            <a:off x="10959899" y="8170964"/>
            <a:ext cx="1148125" cy="2003150"/>
            <a:chOff x="0" y="0"/>
            <a:chExt cx="587765" cy="1025481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587765" cy="1025481"/>
            </a:xfrm>
            <a:custGeom>
              <a:avLst/>
              <a:gdLst/>
              <a:ahLst/>
              <a:cxnLst/>
              <a:rect r="r" b="b" t="t" l="l"/>
              <a:pathLst>
                <a:path h="1025481" w="587765">
                  <a:moveTo>
                    <a:pt x="196027" y="19070"/>
                  </a:moveTo>
                  <a:cubicBezTo>
                    <a:pt x="226063" y="7556"/>
                    <a:pt x="260418" y="0"/>
                    <a:pt x="294041" y="0"/>
                  </a:cubicBezTo>
                  <a:cubicBezTo>
                    <a:pt x="327664" y="0"/>
                    <a:pt x="360018" y="6476"/>
                    <a:pt x="389834" y="17990"/>
                  </a:cubicBezTo>
                  <a:cubicBezTo>
                    <a:pt x="390469" y="18350"/>
                    <a:pt x="391103" y="18350"/>
                    <a:pt x="391737" y="18710"/>
                  </a:cubicBezTo>
                  <a:cubicBezTo>
                    <a:pt x="503707" y="64765"/>
                    <a:pt x="586179" y="186379"/>
                    <a:pt x="587765" y="333226"/>
                  </a:cubicBezTo>
                  <a:lnTo>
                    <a:pt x="587765" y="1025481"/>
                  </a:lnTo>
                  <a:lnTo>
                    <a:pt x="0" y="1025481"/>
                  </a:lnTo>
                  <a:lnTo>
                    <a:pt x="0" y="333740"/>
                  </a:lnTo>
                  <a:cubicBezTo>
                    <a:pt x="1586" y="185660"/>
                    <a:pt x="82788" y="64045"/>
                    <a:pt x="196027" y="19070"/>
                  </a:cubicBezTo>
                  <a:close/>
                </a:path>
              </a:pathLst>
            </a:custGeom>
            <a:solidFill>
              <a:srgbClr val="18738C">
                <a:alpha val="49804"/>
              </a:srgbClr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79375"/>
              <a:ext cx="587765" cy="946106"/>
            </a:xfrm>
            <a:prstGeom prst="rect">
              <a:avLst/>
            </a:prstGeom>
          </p:spPr>
          <p:txBody>
            <a:bodyPr anchor="ctr" rtlCol="false" tIns="52471" lIns="52471" bIns="52471" rIns="52471"/>
            <a:lstStyle/>
            <a:p>
              <a:pPr algn="ctr">
                <a:lnSpc>
                  <a:spcPts val="2763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11754268" y="8735240"/>
            <a:ext cx="5341226" cy="846221"/>
            <a:chOff x="0" y="0"/>
            <a:chExt cx="760497" cy="120487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760497" cy="120487"/>
            </a:xfrm>
            <a:custGeom>
              <a:avLst/>
              <a:gdLst/>
              <a:ahLst/>
              <a:cxnLst/>
              <a:rect r="r" b="b" t="t" l="l"/>
              <a:pathLst>
                <a:path h="120487" w="760497">
                  <a:moveTo>
                    <a:pt x="60244" y="0"/>
                  </a:moveTo>
                  <a:lnTo>
                    <a:pt x="700253" y="0"/>
                  </a:lnTo>
                  <a:cubicBezTo>
                    <a:pt x="716231" y="0"/>
                    <a:pt x="731554" y="6347"/>
                    <a:pt x="742852" y="17645"/>
                  </a:cubicBezTo>
                  <a:cubicBezTo>
                    <a:pt x="754149" y="28943"/>
                    <a:pt x="760497" y="44266"/>
                    <a:pt x="760497" y="60244"/>
                  </a:cubicBezTo>
                  <a:lnTo>
                    <a:pt x="760497" y="60244"/>
                  </a:lnTo>
                  <a:cubicBezTo>
                    <a:pt x="760497" y="93515"/>
                    <a:pt x="733525" y="120487"/>
                    <a:pt x="700253" y="120487"/>
                  </a:cubicBezTo>
                  <a:lnTo>
                    <a:pt x="60244" y="120487"/>
                  </a:lnTo>
                  <a:cubicBezTo>
                    <a:pt x="26972" y="120487"/>
                    <a:pt x="0" y="93515"/>
                    <a:pt x="0" y="60244"/>
                  </a:cubicBezTo>
                  <a:lnTo>
                    <a:pt x="0" y="60244"/>
                  </a:lnTo>
                  <a:cubicBezTo>
                    <a:pt x="0" y="26972"/>
                    <a:pt x="26972" y="0"/>
                    <a:pt x="60244" y="0"/>
                  </a:cubicBezTo>
                  <a:close/>
                </a:path>
              </a:pathLst>
            </a:custGeom>
            <a:solidFill>
              <a:srgbClr val="18738C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47625"/>
              <a:ext cx="760497" cy="168112"/>
            </a:xfrm>
            <a:prstGeom prst="rect">
              <a:avLst/>
            </a:prstGeom>
          </p:spPr>
          <p:txBody>
            <a:bodyPr anchor="ctr" rtlCol="false" tIns="52471" lIns="52471" bIns="52471" rIns="52471"/>
            <a:lstStyle/>
            <a:p>
              <a:pPr algn="ctr">
                <a:lnSpc>
                  <a:spcPts val="2763"/>
                </a:lnSpc>
              </a:pPr>
            </a:p>
          </p:txBody>
        </p:sp>
      </p:grpSp>
      <p:sp>
        <p:nvSpPr>
          <p:cNvPr name="Freeform 41" id="41"/>
          <p:cNvSpPr/>
          <p:nvPr/>
        </p:nvSpPr>
        <p:spPr>
          <a:xfrm flipH="false" flipV="false" rot="0">
            <a:off x="10743131" y="3847462"/>
            <a:ext cx="790831" cy="790831"/>
          </a:xfrm>
          <a:custGeom>
            <a:avLst/>
            <a:gdLst/>
            <a:ahLst/>
            <a:cxnLst/>
            <a:rect r="r" b="b" t="t" l="l"/>
            <a:pathLst>
              <a:path h="790831" w="790831">
                <a:moveTo>
                  <a:pt x="0" y="0"/>
                </a:moveTo>
                <a:lnTo>
                  <a:pt x="790831" y="0"/>
                </a:lnTo>
                <a:lnTo>
                  <a:pt x="790831" y="790830"/>
                </a:lnTo>
                <a:lnTo>
                  <a:pt x="0" y="7908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12144059" y="3878980"/>
            <a:ext cx="3333587" cy="728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Տարածքային անձնագիր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2115535" y="6363012"/>
            <a:ext cx="3390634" cy="728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Զենքի թույլտվություն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2115535" y="5140159"/>
            <a:ext cx="3504014" cy="728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Ընտանեկան բռնություն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2115535" y="7571188"/>
            <a:ext cx="4866103" cy="728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Ձերբակալվածների պահման վայր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2115535" y="8782865"/>
            <a:ext cx="4866103" cy="728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Վարչական իրավախախտումներ</a:t>
            </a:r>
          </a:p>
        </p:txBody>
      </p:sp>
      <p:sp>
        <p:nvSpPr>
          <p:cNvPr name="Freeform 47" id="47"/>
          <p:cNvSpPr/>
          <p:nvPr/>
        </p:nvSpPr>
        <p:spPr>
          <a:xfrm flipH="false" flipV="false" rot="0">
            <a:off x="10743131" y="5077673"/>
            <a:ext cx="790831" cy="790831"/>
          </a:xfrm>
          <a:custGeom>
            <a:avLst/>
            <a:gdLst/>
            <a:ahLst/>
            <a:cxnLst/>
            <a:rect r="r" b="b" t="t" l="l"/>
            <a:pathLst>
              <a:path h="790831" w="790831">
                <a:moveTo>
                  <a:pt x="0" y="0"/>
                </a:moveTo>
                <a:lnTo>
                  <a:pt x="790831" y="0"/>
                </a:lnTo>
                <a:lnTo>
                  <a:pt x="790831" y="790831"/>
                </a:lnTo>
                <a:lnTo>
                  <a:pt x="0" y="7908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0743131" y="6348255"/>
            <a:ext cx="790831" cy="790831"/>
          </a:xfrm>
          <a:custGeom>
            <a:avLst/>
            <a:gdLst/>
            <a:ahLst/>
            <a:cxnLst/>
            <a:rect r="r" b="b" t="t" l="l"/>
            <a:pathLst>
              <a:path h="790831" w="790831">
                <a:moveTo>
                  <a:pt x="0" y="0"/>
                </a:moveTo>
                <a:lnTo>
                  <a:pt x="790831" y="0"/>
                </a:lnTo>
                <a:lnTo>
                  <a:pt x="790831" y="790830"/>
                </a:lnTo>
                <a:lnTo>
                  <a:pt x="0" y="7908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0743131" y="7582612"/>
            <a:ext cx="790831" cy="790831"/>
          </a:xfrm>
          <a:custGeom>
            <a:avLst/>
            <a:gdLst/>
            <a:ahLst/>
            <a:cxnLst/>
            <a:rect r="r" b="b" t="t" l="l"/>
            <a:pathLst>
              <a:path h="790831" w="790831">
                <a:moveTo>
                  <a:pt x="0" y="0"/>
                </a:moveTo>
                <a:lnTo>
                  <a:pt x="790831" y="0"/>
                </a:lnTo>
                <a:lnTo>
                  <a:pt x="790831" y="790830"/>
                </a:lnTo>
                <a:lnTo>
                  <a:pt x="0" y="7908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0743131" y="8809818"/>
            <a:ext cx="790831" cy="790831"/>
          </a:xfrm>
          <a:custGeom>
            <a:avLst/>
            <a:gdLst/>
            <a:ahLst/>
            <a:cxnLst/>
            <a:rect r="r" b="b" t="t" l="l"/>
            <a:pathLst>
              <a:path h="790831" w="790831">
                <a:moveTo>
                  <a:pt x="0" y="0"/>
                </a:moveTo>
                <a:lnTo>
                  <a:pt x="790831" y="0"/>
                </a:lnTo>
                <a:lnTo>
                  <a:pt x="790831" y="790831"/>
                </a:lnTo>
                <a:lnTo>
                  <a:pt x="0" y="7908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2" id="52"/>
          <p:cNvSpPr txBox="true"/>
          <p:nvPr/>
        </p:nvSpPr>
        <p:spPr>
          <a:xfrm rot="0">
            <a:off x="0" y="1844183"/>
            <a:ext cx="5798644" cy="2340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72"/>
              </a:lnSpc>
            </a:pPr>
            <a:r>
              <a:rPr lang="en-US" sz="13694">
                <a:solidFill>
                  <a:srgbClr val="55688B">
                    <a:alpha val="54902"/>
                  </a:srgbClr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Ք</a:t>
            </a:r>
            <a:r>
              <a:rPr lang="en-US" sz="13694">
                <a:solidFill>
                  <a:srgbClr val="55688B">
                    <a:alpha val="54902"/>
                  </a:srgbClr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ՈԳՎ</a:t>
            </a:r>
          </a:p>
        </p:txBody>
      </p:sp>
      <p:sp>
        <p:nvSpPr>
          <p:cNvPr name="Freeform 53" id="53"/>
          <p:cNvSpPr/>
          <p:nvPr/>
        </p:nvSpPr>
        <p:spPr>
          <a:xfrm flipH="false" flipV="false" rot="0">
            <a:off x="2555373" y="7671702"/>
            <a:ext cx="4637779" cy="1067249"/>
          </a:xfrm>
          <a:custGeom>
            <a:avLst/>
            <a:gdLst/>
            <a:ahLst/>
            <a:cxnLst/>
            <a:rect r="r" b="b" t="t" l="l"/>
            <a:pathLst>
              <a:path h="1067249" w="4637779">
                <a:moveTo>
                  <a:pt x="0" y="0"/>
                </a:moveTo>
                <a:lnTo>
                  <a:pt x="4637779" y="0"/>
                </a:lnTo>
                <a:lnTo>
                  <a:pt x="4637779" y="1067249"/>
                </a:lnTo>
                <a:lnTo>
                  <a:pt x="0" y="1067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148239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4" id="54"/>
          <p:cNvSpPr/>
          <p:nvPr/>
        </p:nvSpPr>
        <p:spPr>
          <a:xfrm flipH="false" flipV="false" rot="0">
            <a:off x="5963850" y="7886263"/>
            <a:ext cx="2964853" cy="682274"/>
          </a:xfrm>
          <a:custGeom>
            <a:avLst/>
            <a:gdLst/>
            <a:ahLst/>
            <a:cxnLst/>
            <a:rect r="r" b="b" t="t" l="l"/>
            <a:pathLst>
              <a:path h="682274" w="2964853">
                <a:moveTo>
                  <a:pt x="0" y="0"/>
                </a:moveTo>
                <a:lnTo>
                  <a:pt x="2964853" y="0"/>
                </a:lnTo>
                <a:lnTo>
                  <a:pt x="2964853" y="682273"/>
                </a:lnTo>
                <a:lnTo>
                  <a:pt x="0" y="6822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148239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5" id="55"/>
          <p:cNvSpPr/>
          <p:nvPr/>
        </p:nvSpPr>
        <p:spPr>
          <a:xfrm flipH="false" flipV="false" rot="0">
            <a:off x="2517867" y="6542287"/>
            <a:ext cx="2997812" cy="738891"/>
          </a:xfrm>
          <a:custGeom>
            <a:avLst/>
            <a:gdLst/>
            <a:ahLst/>
            <a:cxnLst/>
            <a:rect r="r" b="b" t="t" l="l"/>
            <a:pathLst>
              <a:path h="738891" w="2997812">
                <a:moveTo>
                  <a:pt x="0" y="0"/>
                </a:moveTo>
                <a:lnTo>
                  <a:pt x="2997813" y="0"/>
                </a:lnTo>
                <a:lnTo>
                  <a:pt x="2997813" y="738890"/>
                </a:lnTo>
                <a:lnTo>
                  <a:pt x="0" y="738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31766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6" id="56"/>
          <p:cNvSpPr/>
          <p:nvPr/>
        </p:nvSpPr>
        <p:spPr>
          <a:xfrm flipH="false" flipV="false" rot="0">
            <a:off x="4678442" y="5379412"/>
            <a:ext cx="2422224" cy="557404"/>
          </a:xfrm>
          <a:custGeom>
            <a:avLst/>
            <a:gdLst/>
            <a:ahLst/>
            <a:cxnLst/>
            <a:rect r="r" b="b" t="t" l="l"/>
            <a:pathLst>
              <a:path h="557404" w="2422224">
                <a:moveTo>
                  <a:pt x="0" y="0"/>
                </a:moveTo>
                <a:lnTo>
                  <a:pt x="2422224" y="0"/>
                </a:lnTo>
                <a:lnTo>
                  <a:pt x="2422224" y="557403"/>
                </a:lnTo>
                <a:lnTo>
                  <a:pt x="0" y="557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148239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7" id="57"/>
          <p:cNvSpPr/>
          <p:nvPr/>
        </p:nvSpPr>
        <p:spPr>
          <a:xfrm flipH="false" flipV="false" rot="0">
            <a:off x="2743196" y="5321217"/>
            <a:ext cx="2964853" cy="682274"/>
          </a:xfrm>
          <a:custGeom>
            <a:avLst/>
            <a:gdLst/>
            <a:ahLst/>
            <a:cxnLst/>
            <a:rect r="r" b="b" t="t" l="l"/>
            <a:pathLst>
              <a:path h="682274" w="2964853">
                <a:moveTo>
                  <a:pt x="0" y="0"/>
                </a:moveTo>
                <a:lnTo>
                  <a:pt x="2964853" y="0"/>
                </a:lnTo>
                <a:lnTo>
                  <a:pt x="2964853" y="682273"/>
                </a:lnTo>
                <a:lnTo>
                  <a:pt x="0" y="6822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148239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58" id="58"/>
          <p:cNvGrpSpPr/>
          <p:nvPr/>
        </p:nvGrpSpPr>
        <p:grpSpPr>
          <a:xfrm rot="-5400000">
            <a:off x="1222647" y="5412423"/>
            <a:ext cx="1157445" cy="2003150"/>
            <a:chOff x="0" y="0"/>
            <a:chExt cx="592536" cy="1025481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592536" cy="1025481"/>
            </a:xfrm>
            <a:custGeom>
              <a:avLst/>
              <a:gdLst/>
              <a:ahLst/>
              <a:cxnLst/>
              <a:rect r="r" b="b" t="t" l="l"/>
              <a:pathLst>
                <a:path h="1025481" w="592536">
                  <a:moveTo>
                    <a:pt x="197619" y="19070"/>
                  </a:moveTo>
                  <a:cubicBezTo>
                    <a:pt x="227898" y="7556"/>
                    <a:pt x="262532" y="0"/>
                    <a:pt x="296427" y="0"/>
                  </a:cubicBezTo>
                  <a:cubicBezTo>
                    <a:pt x="330324" y="0"/>
                    <a:pt x="362941" y="6476"/>
                    <a:pt x="392998" y="17990"/>
                  </a:cubicBezTo>
                  <a:cubicBezTo>
                    <a:pt x="393639" y="18350"/>
                    <a:pt x="394278" y="18350"/>
                    <a:pt x="394917" y="18710"/>
                  </a:cubicBezTo>
                  <a:cubicBezTo>
                    <a:pt x="507796" y="64765"/>
                    <a:pt x="590937" y="186379"/>
                    <a:pt x="592536" y="333226"/>
                  </a:cubicBezTo>
                  <a:lnTo>
                    <a:pt x="592536" y="1025481"/>
                  </a:lnTo>
                  <a:lnTo>
                    <a:pt x="0" y="1025481"/>
                  </a:lnTo>
                  <a:lnTo>
                    <a:pt x="0" y="333740"/>
                  </a:lnTo>
                  <a:cubicBezTo>
                    <a:pt x="1599" y="185660"/>
                    <a:pt x="83460" y="64045"/>
                    <a:pt x="197619" y="19070"/>
                  </a:cubicBezTo>
                  <a:close/>
                </a:path>
              </a:pathLst>
            </a:custGeom>
            <a:solidFill>
              <a:srgbClr val="96A5D5">
                <a:alpha val="49804"/>
              </a:srgbClr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0" y="79375"/>
              <a:ext cx="592536" cy="946106"/>
            </a:xfrm>
            <a:prstGeom prst="rect">
              <a:avLst/>
            </a:prstGeom>
          </p:spPr>
          <p:txBody>
            <a:bodyPr anchor="ctr" rtlCol="false" tIns="52471" lIns="52471" bIns="52471" rIns="52471"/>
            <a:lstStyle/>
            <a:p>
              <a:pPr algn="ctr">
                <a:lnSpc>
                  <a:spcPts val="2763"/>
                </a:lnSpc>
              </a:pPr>
            </a:p>
          </p:txBody>
        </p:sp>
      </p:grpSp>
      <p:grpSp>
        <p:nvGrpSpPr>
          <p:cNvPr name="Group 61" id="61"/>
          <p:cNvGrpSpPr/>
          <p:nvPr/>
        </p:nvGrpSpPr>
        <p:grpSpPr>
          <a:xfrm rot="-5400000">
            <a:off x="1227633" y="4175862"/>
            <a:ext cx="1147472" cy="2003150"/>
            <a:chOff x="0" y="0"/>
            <a:chExt cx="587430" cy="1025481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587430" cy="1025481"/>
            </a:xfrm>
            <a:custGeom>
              <a:avLst/>
              <a:gdLst/>
              <a:ahLst/>
              <a:cxnLst/>
              <a:rect r="r" b="b" t="t" l="l"/>
              <a:pathLst>
                <a:path h="1025481" w="587430">
                  <a:moveTo>
                    <a:pt x="195916" y="19070"/>
                  </a:moveTo>
                  <a:cubicBezTo>
                    <a:pt x="225935" y="7556"/>
                    <a:pt x="260270" y="0"/>
                    <a:pt x="293873" y="0"/>
                  </a:cubicBezTo>
                  <a:cubicBezTo>
                    <a:pt x="327478" y="0"/>
                    <a:pt x="359813" y="6476"/>
                    <a:pt x="389612" y="17990"/>
                  </a:cubicBezTo>
                  <a:cubicBezTo>
                    <a:pt x="390247" y="18350"/>
                    <a:pt x="390881" y="18350"/>
                    <a:pt x="391514" y="18710"/>
                  </a:cubicBezTo>
                  <a:cubicBezTo>
                    <a:pt x="503421" y="64765"/>
                    <a:pt x="585845" y="186379"/>
                    <a:pt x="587430" y="333226"/>
                  </a:cubicBezTo>
                  <a:lnTo>
                    <a:pt x="587430" y="1025481"/>
                  </a:lnTo>
                  <a:lnTo>
                    <a:pt x="0" y="1025481"/>
                  </a:lnTo>
                  <a:lnTo>
                    <a:pt x="0" y="333740"/>
                  </a:lnTo>
                  <a:cubicBezTo>
                    <a:pt x="1585" y="185660"/>
                    <a:pt x="82741" y="64045"/>
                    <a:pt x="195916" y="19070"/>
                  </a:cubicBezTo>
                  <a:close/>
                </a:path>
              </a:pathLst>
            </a:custGeom>
            <a:solidFill>
              <a:srgbClr val="308FBE">
                <a:alpha val="49804"/>
              </a:srgbClr>
            </a:solidFill>
          </p:spPr>
        </p:sp>
        <p:sp>
          <p:nvSpPr>
            <p:cNvPr name="TextBox 63" id="63"/>
            <p:cNvSpPr txBox="true"/>
            <p:nvPr/>
          </p:nvSpPr>
          <p:spPr>
            <a:xfrm>
              <a:off x="0" y="79375"/>
              <a:ext cx="587430" cy="946106"/>
            </a:xfrm>
            <a:prstGeom prst="rect">
              <a:avLst/>
            </a:prstGeom>
          </p:spPr>
          <p:txBody>
            <a:bodyPr anchor="ctr" rtlCol="false" tIns="52471" lIns="52471" bIns="52471" rIns="52471"/>
            <a:lstStyle/>
            <a:p>
              <a:pPr algn="ctr">
                <a:lnSpc>
                  <a:spcPts val="2763"/>
                </a:lnSpc>
              </a:pPr>
            </a:p>
          </p:txBody>
        </p:sp>
      </p:grpSp>
      <p:grpSp>
        <p:nvGrpSpPr>
          <p:cNvPr name="Group 64" id="64"/>
          <p:cNvGrpSpPr/>
          <p:nvPr/>
        </p:nvGrpSpPr>
        <p:grpSpPr>
          <a:xfrm rot="0">
            <a:off x="2067919" y="5927611"/>
            <a:ext cx="5078990" cy="971091"/>
            <a:chOff x="0" y="0"/>
            <a:chExt cx="723159" cy="138266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723159" cy="138266"/>
            </a:xfrm>
            <a:custGeom>
              <a:avLst/>
              <a:gdLst/>
              <a:ahLst/>
              <a:cxnLst/>
              <a:rect r="r" b="b" t="t" l="l"/>
              <a:pathLst>
                <a:path h="138266" w="723159">
                  <a:moveTo>
                    <a:pt x="69133" y="0"/>
                  </a:moveTo>
                  <a:lnTo>
                    <a:pt x="654026" y="0"/>
                  </a:lnTo>
                  <a:cubicBezTo>
                    <a:pt x="692207" y="0"/>
                    <a:pt x="723159" y="30952"/>
                    <a:pt x="723159" y="69133"/>
                  </a:cubicBezTo>
                  <a:lnTo>
                    <a:pt x="723159" y="69133"/>
                  </a:lnTo>
                  <a:cubicBezTo>
                    <a:pt x="723159" y="107314"/>
                    <a:pt x="692207" y="138266"/>
                    <a:pt x="654026" y="138266"/>
                  </a:cubicBezTo>
                  <a:lnTo>
                    <a:pt x="69133" y="138266"/>
                  </a:lnTo>
                  <a:cubicBezTo>
                    <a:pt x="30952" y="138266"/>
                    <a:pt x="0" y="107314"/>
                    <a:pt x="0" y="69133"/>
                  </a:cubicBezTo>
                  <a:lnTo>
                    <a:pt x="0" y="69133"/>
                  </a:lnTo>
                  <a:cubicBezTo>
                    <a:pt x="0" y="30952"/>
                    <a:pt x="30952" y="0"/>
                    <a:pt x="69133" y="0"/>
                  </a:cubicBezTo>
                  <a:close/>
                </a:path>
              </a:pathLst>
            </a:custGeom>
            <a:solidFill>
              <a:srgbClr val="7987A2"/>
            </a:solidFill>
          </p:spPr>
        </p:sp>
        <p:sp>
          <p:nvSpPr>
            <p:cNvPr name="TextBox 66" id="66"/>
            <p:cNvSpPr txBox="true"/>
            <p:nvPr/>
          </p:nvSpPr>
          <p:spPr>
            <a:xfrm>
              <a:off x="0" y="-47625"/>
              <a:ext cx="723159" cy="185891"/>
            </a:xfrm>
            <a:prstGeom prst="rect">
              <a:avLst/>
            </a:prstGeom>
          </p:spPr>
          <p:txBody>
            <a:bodyPr anchor="ctr" rtlCol="false" tIns="52471" lIns="52471" bIns="52471" rIns="52471"/>
            <a:lstStyle/>
            <a:p>
              <a:pPr algn="ctr">
                <a:lnSpc>
                  <a:spcPts val="2763"/>
                </a:lnSpc>
              </a:pPr>
            </a:p>
          </p:txBody>
        </p:sp>
      </p:grpSp>
      <p:grpSp>
        <p:nvGrpSpPr>
          <p:cNvPr name="Group 67" id="67"/>
          <p:cNvGrpSpPr/>
          <p:nvPr/>
        </p:nvGrpSpPr>
        <p:grpSpPr>
          <a:xfrm rot="0">
            <a:off x="2021676" y="4743025"/>
            <a:ext cx="5171476" cy="930325"/>
            <a:chOff x="0" y="0"/>
            <a:chExt cx="736327" cy="132462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736327" cy="132462"/>
            </a:xfrm>
            <a:custGeom>
              <a:avLst/>
              <a:gdLst/>
              <a:ahLst/>
              <a:cxnLst/>
              <a:rect r="r" b="b" t="t" l="l"/>
              <a:pathLst>
                <a:path h="132462" w="736327">
                  <a:moveTo>
                    <a:pt x="66231" y="0"/>
                  </a:moveTo>
                  <a:lnTo>
                    <a:pt x="670096" y="0"/>
                  </a:lnTo>
                  <a:cubicBezTo>
                    <a:pt x="687662" y="0"/>
                    <a:pt x="704508" y="6978"/>
                    <a:pt x="716929" y="19399"/>
                  </a:cubicBezTo>
                  <a:cubicBezTo>
                    <a:pt x="729349" y="31819"/>
                    <a:pt x="736327" y="48665"/>
                    <a:pt x="736327" y="66231"/>
                  </a:cubicBezTo>
                  <a:lnTo>
                    <a:pt x="736327" y="66231"/>
                  </a:lnTo>
                  <a:cubicBezTo>
                    <a:pt x="736327" y="102809"/>
                    <a:pt x="706675" y="132462"/>
                    <a:pt x="670096" y="132462"/>
                  </a:cubicBezTo>
                  <a:lnTo>
                    <a:pt x="66231" y="132462"/>
                  </a:lnTo>
                  <a:cubicBezTo>
                    <a:pt x="29653" y="132462"/>
                    <a:pt x="0" y="102809"/>
                    <a:pt x="0" y="66231"/>
                  </a:cubicBezTo>
                  <a:lnTo>
                    <a:pt x="0" y="66231"/>
                  </a:lnTo>
                  <a:cubicBezTo>
                    <a:pt x="0" y="29653"/>
                    <a:pt x="29653" y="0"/>
                    <a:pt x="66231" y="0"/>
                  </a:cubicBezTo>
                  <a:close/>
                </a:path>
              </a:pathLst>
            </a:custGeom>
            <a:solidFill>
              <a:srgbClr val="308FBE"/>
            </a:solidFill>
          </p:spPr>
        </p:sp>
        <p:sp>
          <p:nvSpPr>
            <p:cNvPr name="TextBox 69" id="69"/>
            <p:cNvSpPr txBox="true"/>
            <p:nvPr/>
          </p:nvSpPr>
          <p:spPr>
            <a:xfrm>
              <a:off x="0" y="-47625"/>
              <a:ext cx="736327" cy="180087"/>
            </a:xfrm>
            <a:prstGeom prst="rect">
              <a:avLst/>
            </a:prstGeom>
          </p:spPr>
          <p:txBody>
            <a:bodyPr anchor="ctr" rtlCol="false" tIns="52471" lIns="52471" bIns="52471" rIns="52471"/>
            <a:lstStyle/>
            <a:p>
              <a:pPr algn="ctr">
                <a:lnSpc>
                  <a:spcPts val="2763"/>
                </a:lnSpc>
              </a:pPr>
            </a:p>
          </p:txBody>
        </p:sp>
      </p:grpSp>
      <p:sp>
        <p:nvSpPr>
          <p:cNvPr name="TextBox 70" id="70"/>
          <p:cNvSpPr txBox="true"/>
          <p:nvPr/>
        </p:nvSpPr>
        <p:spPr>
          <a:xfrm rot="0">
            <a:off x="2530305" y="6051115"/>
            <a:ext cx="3390634" cy="728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Կարիքների գնահատում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2555373" y="4848485"/>
            <a:ext cx="4390523" cy="767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8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Առկա համակարգերի</a:t>
            </a:r>
          </a:p>
          <a:p>
            <a:pPr algn="l" marL="0" indent="0" lvl="1">
              <a:lnSpc>
                <a:spcPts val="2940"/>
              </a:lnSpc>
            </a:pPr>
            <a:r>
              <a:rPr lang="en-US" sz="28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ուսումնասիրություն</a:t>
            </a:r>
          </a:p>
        </p:txBody>
      </p:sp>
      <p:sp>
        <p:nvSpPr>
          <p:cNvPr name="Freeform 72" id="72"/>
          <p:cNvSpPr/>
          <p:nvPr/>
        </p:nvSpPr>
        <p:spPr>
          <a:xfrm flipH="false" flipV="false" rot="0">
            <a:off x="1037183" y="4788299"/>
            <a:ext cx="790831" cy="790831"/>
          </a:xfrm>
          <a:custGeom>
            <a:avLst/>
            <a:gdLst/>
            <a:ahLst/>
            <a:cxnLst/>
            <a:rect r="r" b="b" t="t" l="l"/>
            <a:pathLst>
              <a:path h="790831" w="790831">
                <a:moveTo>
                  <a:pt x="0" y="0"/>
                </a:moveTo>
                <a:lnTo>
                  <a:pt x="790831" y="0"/>
                </a:lnTo>
                <a:lnTo>
                  <a:pt x="790831" y="790831"/>
                </a:lnTo>
                <a:lnTo>
                  <a:pt x="0" y="7908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3" id="73"/>
          <p:cNvSpPr/>
          <p:nvPr/>
        </p:nvSpPr>
        <p:spPr>
          <a:xfrm flipH="false" flipV="false" rot="0">
            <a:off x="1037183" y="6058881"/>
            <a:ext cx="790831" cy="790831"/>
          </a:xfrm>
          <a:custGeom>
            <a:avLst/>
            <a:gdLst/>
            <a:ahLst/>
            <a:cxnLst/>
            <a:rect r="r" b="b" t="t" l="l"/>
            <a:pathLst>
              <a:path h="790831" w="790831">
                <a:moveTo>
                  <a:pt x="0" y="0"/>
                </a:moveTo>
                <a:lnTo>
                  <a:pt x="790831" y="0"/>
                </a:lnTo>
                <a:lnTo>
                  <a:pt x="790831" y="790831"/>
                </a:lnTo>
                <a:lnTo>
                  <a:pt x="0" y="7908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4" id="74"/>
          <p:cNvSpPr txBox="true"/>
          <p:nvPr/>
        </p:nvSpPr>
        <p:spPr>
          <a:xfrm rot="0">
            <a:off x="0" y="3657036"/>
            <a:ext cx="5753381" cy="937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66"/>
              </a:lnSpc>
              <a:spcBef>
                <a:spcPct val="0"/>
              </a:spcBef>
            </a:pPr>
            <a:r>
              <a:rPr lang="en-US" sz="5547" spc="177">
                <a:solidFill>
                  <a:srgbClr val="535B6B"/>
                </a:solidFill>
                <a:latin typeface="DejaVu Sans 1"/>
                <a:ea typeface="DejaVu Sans 1"/>
                <a:cs typeface="DejaVu Sans 1"/>
                <a:sym typeface="DejaVu Sans 1"/>
              </a:rPr>
              <a:t>Կատարվել է`</a:t>
            </a:r>
          </a:p>
        </p:txBody>
      </p:sp>
      <p:grpSp>
        <p:nvGrpSpPr>
          <p:cNvPr name="Group 75" id="75"/>
          <p:cNvGrpSpPr/>
          <p:nvPr/>
        </p:nvGrpSpPr>
        <p:grpSpPr>
          <a:xfrm rot="-5400000">
            <a:off x="1219740" y="6690546"/>
            <a:ext cx="1233963" cy="2003150"/>
            <a:chOff x="0" y="0"/>
            <a:chExt cx="631708" cy="1025481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631708" cy="1025481"/>
            </a:xfrm>
            <a:custGeom>
              <a:avLst/>
              <a:gdLst/>
              <a:ahLst/>
              <a:cxnLst/>
              <a:rect r="r" b="b" t="t" l="l"/>
              <a:pathLst>
                <a:path h="1025481" w="631708">
                  <a:moveTo>
                    <a:pt x="210683" y="19070"/>
                  </a:moveTo>
                  <a:cubicBezTo>
                    <a:pt x="242965" y="7556"/>
                    <a:pt x="279888" y="0"/>
                    <a:pt x="316024" y="0"/>
                  </a:cubicBezTo>
                  <a:cubicBezTo>
                    <a:pt x="352161" y="0"/>
                    <a:pt x="386934" y="6476"/>
                    <a:pt x="418979" y="17990"/>
                  </a:cubicBezTo>
                  <a:cubicBezTo>
                    <a:pt x="419662" y="18350"/>
                    <a:pt x="420343" y="18350"/>
                    <a:pt x="421025" y="18710"/>
                  </a:cubicBezTo>
                  <a:cubicBezTo>
                    <a:pt x="541366" y="64765"/>
                    <a:pt x="630003" y="186379"/>
                    <a:pt x="631708" y="333226"/>
                  </a:cubicBezTo>
                  <a:lnTo>
                    <a:pt x="631708" y="1025481"/>
                  </a:lnTo>
                  <a:lnTo>
                    <a:pt x="0" y="1025481"/>
                  </a:lnTo>
                  <a:lnTo>
                    <a:pt x="0" y="333740"/>
                  </a:lnTo>
                  <a:cubicBezTo>
                    <a:pt x="1705" y="185660"/>
                    <a:pt x="88978" y="64045"/>
                    <a:pt x="210683" y="19070"/>
                  </a:cubicBezTo>
                  <a:close/>
                </a:path>
              </a:pathLst>
            </a:custGeom>
            <a:solidFill>
              <a:srgbClr val="539BE0">
                <a:alpha val="49804"/>
              </a:srgbClr>
            </a:solidFill>
          </p:spPr>
        </p:sp>
        <p:sp>
          <p:nvSpPr>
            <p:cNvPr name="TextBox 77" id="77"/>
            <p:cNvSpPr txBox="true"/>
            <p:nvPr/>
          </p:nvSpPr>
          <p:spPr>
            <a:xfrm>
              <a:off x="0" y="79375"/>
              <a:ext cx="631708" cy="946106"/>
            </a:xfrm>
            <a:prstGeom prst="rect">
              <a:avLst/>
            </a:prstGeom>
          </p:spPr>
          <p:txBody>
            <a:bodyPr anchor="ctr" rtlCol="false" tIns="52471" lIns="52471" bIns="52471" rIns="52471"/>
            <a:lstStyle/>
            <a:p>
              <a:pPr algn="ctr">
                <a:lnSpc>
                  <a:spcPts val="2763"/>
                </a:lnSpc>
              </a:pPr>
            </a:p>
          </p:txBody>
        </p:sp>
      </p:grpSp>
      <p:grpSp>
        <p:nvGrpSpPr>
          <p:cNvPr name="Group 78" id="78"/>
          <p:cNvGrpSpPr/>
          <p:nvPr/>
        </p:nvGrpSpPr>
        <p:grpSpPr>
          <a:xfrm rot="0">
            <a:off x="2131325" y="7114892"/>
            <a:ext cx="7665051" cy="1154457"/>
            <a:chOff x="0" y="0"/>
            <a:chExt cx="1091368" cy="164374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1091368" cy="164374"/>
            </a:xfrm>
            <a:custGeom>
              <a:avLst/>
              <a:gdLst/>
              <a:ahLst/>
              <a:cxnLst/>
              <a:rect r="r" b="b" t="t" l="l"/>
              <a:pathLst>
                <a:path h="164374" w="1091368">
                  <a:moveTo>
                    <a:pt x="82187" y="0"/>
                  </a:moveTo>
                  <a:lnTo>
                    <a:pt x="1009181" y="0"/>
                  </a:lnTo>
                  <a:cubicBezTo>
                    <a:pt x="1030979" y="0"/>
                    <a:pt x="1051883" y="8659"/>
                    <a:pt x="1067296" y="24072"/>
                  </a:cubicBezTo>
                  <a:cubicBezTo>
                    <a:pt x="1082709" y="39485"/>
                    <a:pt x="1091368" y="60390"/>
                    <a:pt x="1091368" y="82187"/>
                  </a:cubicBezTo>
                  <a:lnTo>
                    <a:pt x="1091368" y="82187"/>
                  </a:lnTo>
                  <a:cubicBezTo>
                    <a:pt x="1091368" y="127578"/>
                    <a:pt x="1054572" y="164374"/>
                    <a:pt x="1009181" y="164374"/>
                  </a:cubicBezTo>
                  <a:lnTo>
                    <a:pt x="82187" y="164374"/>
                  </a:lnTo>
                  <a:cubicBezTo>
                    <a:pt x="60390" y="164374"/>
                    <a:pt x="39485" y="155715"/>
                    <a:pt x="24072" y="140302"/>
                  </a:cubicBezTo>
                  <a:cubicBezTo>
                    <a:pt x="8659" y="124889"/>
                    <a:pt x="0" y="103985"/>
                    <a:pt x="0" y="82187"/>
                  </a:cubicBezTo>
                  <a:lnTo>
                    <a:pt x="0" y="82187"/>
                  </a:lnTo>
                  <a:cubicBezTo>
                    <a:pt x="0" y="60390"/>
                    <a:pt x="8659" y="39485"/>
                    <a:pt x="24072" y="24072"/>
                  </a:cubicBezTo>
                  <a:cubicBezTo>
                    <a:pt x="39485" y="8659"/>
                    <a:pt x="60390" y="0"/>
                    <a:pt x="82187" y="0"/>
                  </a:cubicBezTo>
                  <a:close/>
                </a:path>
              </a:pathLst>
            </a:custGeom>
            <a:solidFill>
              <a:srgbClr val="539BE0"/>
            </a:solidFill>
          </p:spPr>
        </p:sp>
        <p:sp>
          <p:nvSpPr>
            <p:cNvPr name="TextBox 80" id="80"/>
            <p:cNvSpPr txBox="true"/>
            <p:nvPr/>
          </p:nvSpPr>
          <p:spPr>
            <a:xfrm>
              <a:off x="0" y="-47625"/>
              <a:ext cx="1091368" cy="211999"/>
            </a:xfrm>
            <a:prstGeom prst="rect">
              <a:avLst/>
            </a:prstGeom>
          </p:spPr>
          <p:txBody>
            <a:bodyPr anchor="ctr" rtlCol="false" tIns="52471" lIns="52471" bIns="52471" rIns="52471"/>
            <a:lstStyle/>
            <a:p>
              <a:pPr algn="ctr">
                <a:lnSpc>
                  <a:spcPts val="2763"/>
                </a:lnSpc>
              </a:pPr>
            </a:p>
          </p:txBody>
        </p:sp>
      </p:grpSp>
      <p:sp>
        <p:nvSpPr>
          <p:cNvPr name="TextBox 81" id="81"/>
          <p:cNvSpPr txBox="true"/>
          <p:nvPr/>
        </p:nvSpPr>
        <p:spPr>
          <a:xfrm rot="0">
            <a:off x="2482596" y="7256895"/>
            <a:ext cx="7508796" cy="9484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4"/>
              </a:lnSpc>
            </a:pPr>
            <a:r>
              <a:rPr lang="en-US" sz="2464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Հանցավորության վիճակագրության և հետազոտական կենտրոնը՝ </a:t>
            </a:r>
          </a:p>
          <a:p>
            <a:pPr algn="l" marL="0" indent="0" lvl="1">
              <a:lnSpc>
                <a:spcPts val="2464"/>
              </a:lnSpc>
            </a:pPr>
            <a:r>
              <a:rPr lang="en-US" sz="2464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ՈՐՊԵՍ ԾԱՌԱՅՈՒԹՅՈՒՆ</a:t>
            </a:r>
          </a:p>
        </p:txBody>
      </p:sp>
      <p:sp>
        <p:nvSpPr>
          <p:cNvPr name="Freeform 82" id="82"/>
          <p:cNvSpPr/>
          <p:nvPr/>
        </p:nvSpPr>
        <p:spPr>
          <a:xfrm flipH="false" flipV="false" rot="0">
            <a:off x="1072261" y="7281177"/>
            <a:ext cx="790831" cy="790831"/>
          </a:xfrm>
          <a:custGeom>
            <a:avLst/>
            <a:gdLst/>
            <a:ahLst/>
            <a:cxnLst/>
            <a:rect r="r" b="b" t="t" l="l"/>
            <a:pathLst>
              <a:path h="790831" w="790831">
                <a:moveTo>
                  <a:pt x="0" y="0"/>
                </a:moveTo>
                <a:lnTo>
                  <a:pt x="790831" y="0"/>
                </a:lnTo>
                <a:lnTo>
                  <a:pt x="790831" y="790831"/>
                </a:lnTo>
                <a:lnTo>
                  <a:pt x="0" y="7908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3" id="83"/>
          <p:cNvSpPr txBox="true"/>
          <p:nvPr/>
        </p:nvSpPr>
        <p:spPr>
          <a:xfrm rot="0">
            <a:off x="329028" y="8471027"/>
            <a:ext cx="9090468" cy="1910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63"/>
              </a:lnSpc>
            </a:pPr>
            <a:r>
              <a:rPr lang="en-US" sz="2799">
                <a:solidFill>
                  <a:srgbClr val="535B6B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Նպատակը՝</a:t>
            </a:r>
          </a:p>
          <a:p>
            <a:pPr algn="just">
              <a:lnSpc>
                <a:spcPts val="4293"/>
              </a:lnSpc>
            </a:pPr>
            <a:r>
              <a:rPr lang="en-US" sz="3799">
                <a:solidFill>
                  <a:srgbClr val="040F2E"/>
                </a:solidFill>
                <a:latin typeface="DejaVu Sans 1"/>
                <a:ea typeface="DejaVu Sans 1"/>
                <a:cs typeface="DejaVu Sans 1"/>
                <a:sym typeface="DejaVu Sans 1"/>
              </a:rPr>
              <a:t>Ք</a:t>
            </a:r>
            <a:r>
              <a:rPr lang="en-US" sz="3799">
                <a:solidFill>
                  <a:srgbClr val="040F2E"/>
                </a:solidFill>
                <a:latin typeface="DejaVu Sans 1"/>
                <a:ea typeface="DejaVu Sans 1"/>
                <a:cs typeface="DejaVu Sans 1"/>
                <a:sym typeface="DejaVu Sans 1"/>
              </a:rPr>
              <a:t>րեական ոստիկանության համար</a:t>
            </a:r>
          </a:p>
          <a:p>
            <a:pPr algn="just">
              <a:lnSpc>
                <a:spcPts val="4406"/>
              </a:lnSpc>
            </a:pPr>
            <a:r>
              <a:rPr lang="en-US" sz="3899">
                <a:solidFill>
                  <a:srgbClr val="040F2E"/>
                </a:solidFill>
                <a:latin typeface="DejaVu Sans 1"/>
                <a:ea typeface="DejaVu Sans 1"/>
                <a:cs typeface="DejaVu Sans 1"/>
                <a:sym typeface="DejaVu Sans 1"/>
              </a:rPr>
              <a:t>թվային գործիքակազմի ներդրում </a:t>
            </a:r>
          </a:p>
          <a:p>
            <a:pPr algn="just">
              <a:lnSpc>
                <a:spcPts val="3163"/>
              </a:lnSpc>
            </a:pPr>
          </a:p>
        </p:txBody>
      </p:sp>
      <p:sp>
        <p:nvSpPr>
          <p:cNvPr name="TextBox 84" id="84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22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797719" y="1568798"/>
            <a:ext cx="11054515" cy="1112072"/>
            <a:chOff x="0" y="0"/>
            <a:chExt cx="1573968" cy="1583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73968" cy="158340"/>
            </a:xfrm>
            <a:custGeom>
              <a:avLst/>
              <a:gdLst/>
              <a:ahLst/>
              <a:cxnLst/>
              <a:rect r="r" b="b" t="t" l="l"/>
              <a:pathLst>
                <a:path h="158340" w="1573968">
                  <a:moveTo>
                    <a:pt x="70034" y="0"/>
                  </a:moveTo>
                  <a:lnTo>
                    <a:pt x="1503934" y="0"/>
                  </a:lnTo>
                  <a:cubicBezTo>
                    <a:pt x="1522508" y="0"/>
                    <a:pt x="1540322" y="7379"/>
                    <a:pt x="1553456" y="20512"/>
                  </a:cubicBezTo>
                  <a:cubicBezTo>
                    <a:pt x="1566590" y="33646"/>
                    <a:pt x="1573968" y="51460"/>
                    <a:pt x="1573968" y="70034"/>
                  </a:cubicBezTo>
                  <a:lnTo>
                    <a:pt x="1573968" y="88306"/>
                  </a:lnTo>
                  <a:cubicBezTo>
                    <a:pt x="1573968" y="126984"/>
                    <a:pt x="1542613" y="158340"/>
                    <a:pt x="1503934" y="158340"/>
                  </a:cubicBezTo>
                  <a:lnTo>
                    <a:pt x="70034" y="158340"/>
                  </a:lnTo>
                  <a:cubicBezTo>
                    <a:pt x="51460" y="158340"/>
                    <a:pt x="33646" y="150961"/>
                    <a:pt x="20512" y="137827"/>
                  </a:cubicBezTo>
                  <a:cubicBezTo>
                    <a:pt x="7379" y="124693"/>
                    <a:pt x="0" y="106880"/>
                    <a:pt x="0" y="88306"/>
                  </a:cubicBezTo>
                  <a:lnTo>
                    <a:pt x="0" y="70034"/>
                  </a:lnTo>
                  <a:cubicBezTo>
                    <a:pt x="0" y="31355"/>
                    <a:pt x="31355" y="0"/>
                    <a:pt x="70034" y="0"/>
                  </a:cubicBezTo>
                  <a:close/>
                </a:path>
              </a:pathLst>
            </a:custGeom>
            <a:solidFill>
              <a:srgbClr val="CAD3D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573968" cy="205965"/>
            </a:xfrm>
            <a:prstGeom prst="rect">
              <a:avLst/>
            </a:prstGeom>
          </p:spPr>
          <p:txBody>
            <a:bodyPr anchor="ctr" rtlCol="false" tIns="52471" lIns="52471" bIns="52471" rIns="52471"/>
            <a:lstStyle/>
            <a:p>
              <a:pPr algn="ctr">
                <a:lnSpc>
                  <a:spcPts val="2763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779787" y="-5246371"/>
            <a:ext cx="10512290" cy="11411979"/>
          </a:xfrm>
          <a:custGeom>
            <a:avLst/>
            <a:gdLst/>
            <a:ahLst/>
            <a:cxnLst/>
            <a:rect r="r" b="b" t="t" l="l"/>
            <a:pathLst>
              <a:path h="11411979" w="10512290">
                <a:moveTo>
                  <a:pt x="0" y="0"/>
                </a:moveTo>
                <a:lnTo>
                  <a:pt x="10512290" y="0"/>
                </a:lnTo>
                <a:lnTo>
                  <a:pt x="10512290" y="11411979"/>
                </a:lnTo>
                <a:lnTo>
                  <a:pt x="0" y="11411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7495668" y="5530866"/>
            <a:ext cx="1058327" cy="910272"/>
            <a:chOff x="0" y="0"/>
            <a:chExt cx="264494" cy="22749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4494" cy="227492"/>
            </a:xfrm>
            <a:custGeom>
              <a:avLst/>
              <a:gdLst/>
              <a:ahLst/>
              <a:cxnLst/>
              <a:rect r="r" b="b" t="t" l="l"/>
              <a:pathLst>
                <a:path h="227492" w="264494">
                  <a:moveTo>
                    <a:pt x="0" y="0"/>
                  </a:moveTo>
                  <a:lnTo>
                    <a:pt x="264494" y="0"/>
                  </a:lnTo>
                  <a:lnTo>
                    <a:pt x="264494" y="227492"/>
                  </a:lnTo>
                  <a:lnTo>
                    <a:pt x="0" y="227492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0"/>
                  </a:srgbClr>
                </a:gs>
                <a:gs pos="50000">
                  <a:srgbClr val="FCFDFE">
                    <a:alpha val="100000"/>
                  </a:srgbClr>
                </a:gs>
                <a:gs pos="100000">
                  <a:srgbClr val="FCFDFE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64494" cy="2751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641640" y="2909890"/>
            <a:ext cx="13043716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ժամա</a:t>
            </a:r>
            <a:r>
              <a:rPr lang="en-US" sz="3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նակակից ուսուցման մոտեցումներ՝ սիմուլյացիոն, իրավիճակային և խնդիրների վրա հիմնված ուսուցում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665371" y="3955735"/>
            <a:ext cx="12635873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Ստանդարտ</a:t>
            </a:r>
            <a:r>
              <a:rPr lang="en-US" sz="3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 գործելակարգերի ներդրում և վերապատրաստումների իրականացում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114800" y="6767512"/>
            <a:ext cx="5684728" cy="2770410"/>
            <a:chOff x="0" y="0"/>
            <a:chExt cx="6493057" cy="316434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493057" cy="3164343"/>
            </a:xfrm>
            <a:custGeom>
              <a:avLst/>
              <a:gdLst/>
              <a:ahLst/>
              <a:cxnLst/>
              <a:rect r="r" b="b" t="t" l="l"/>
              <a:pathLst>
                <a:path h="3164343" w="6493057">
                  <a:moveTo>
                    <a:pt x="84437" y="0"/>
                  </a:moveTo>
                  <a:lnTo>
                    <a:pt x="6408620" y="0"/>
                  </a:lnTo>
                  <a:cubicBezTo>
                    <a:pt x="6455254" y="0"/>
                    <a:pt x="6493057" y="37804"/>
                    <a:pt x="6493057" y="84437"/>
                  </a:cubicBezTo>
                  <a:lnTo>
                    <a:pt x="6493057" y="3079907"/>
                  </a:lnTo>
                  <a:cubicBezTo>
                    <a:pt x="6493057" y="3102301"/>
                    <a:pt x="6484161" y="3123778"/>
                    <a:pt x="6468326" y="3139612"/>
                  </a:cubicBezTo>
                  <a:cubicBezTo>
                    <a:pt x="6452491" y="3155447"/>
                    <a:pt x="6431014" y="3164343"/>
                    <a:pt x="6408620" y="3164343"/>
                  </a:cubicBezTo>
                  <a:lnTo>
                    <a:pt x="84437" y="3164343"/>
                  </a:lnTo>
                  <a:cubicBezTo>
                    <a:pt x="62043" y="3164343"/>
                    <a:pt x="40566" y="3155447"/>
                    <a:pt x="24731" y="3139612"/>
                  </a:cubicBezTo>
                  <a:cubicBezTo>
                    <a:pt x="8896" y="3123778"/>
                    <a:pt x="0" y="3102301"/>
                    <a:pt x="0" y="3079907"/>
                  </a:cubicBezTo>
                  <a:lnTo>
                    <a:pt x="0" y="84437"/>
                  </a:lnTo>
                  <a:cubicBezTo>
                    <a:pt x="0" y="62043"/>
                    <a:pt x="8896" y="40566"/>
                    <a:pt x="24731" y="24731"/>
                  </a:cubicBezTo>
                  <a:cubicBezTo>
                    <a:pt x="40566" y="8896"/>
                    <a:pt x="62043" y="0"/>
                    <a:pt x="84437" y="0"/>
                  </a:cubicBezTo>
                  <a:close/>
                </a:path>
              </a:pathLst>
            </a:custGeom>
            <a:solidFill>
              <a:srgbClr val="CAD3DE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6493057" cy="32119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2271803" y="8421392"/>
            <a:ext cx="769122" cy="769122"/>
            <a:chOff x="0" y="0"/>
            <a:chExt cx="531965" cy="53196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31876" cy="532003"/>
            </a:xfrm>
            <a:custGeom>
              <a:avLst/>
              <a:gdLst/>
              <a:ahLst/>
              <a:cxnLst/>
              <a:rect r="r" b="b" t="t" l="l"/>
              <a:pathLst>
                <a:path h="532003" w="531876">
                  <a:moveTo>
                    <a:pt x="265684" y="0"/>
                  </a:moveTo>
                  <a:cubicBezTo>
                    <a:pt x="118999" y="127"/>
                    <a:pt x="0" y="119126"/>
                    <a:pt x="0" y="265938"/>
                  </a:cubicBezTo>
                  <a:cubicBezTo>
                    <a:pt x="0" y="412750"/>
                    <a:pt x="119126" y="532003"/>
                    <a:pt x="265938" y="532003"/>
                  </a:cubicBezTo>
                  <a:cubicBezTo>
                    <a:pt x="412750" y="532003"/>
                    <a:pt x="531749" y="413004"/>
                    <a:pt x="531876" y="266319"/>
                  </a:cubicBezTo>
                  <a:lnTo>
                    <a:pt x="531876" y="266319"/>
                  </a:lnTo>
                  <a:lnTo>
                    <a:pt x="531876" y="265938"/>
                  </a:lnTo>
                  <a:lnTo>
                    <a:pt x="531876" y="265938"/>
                  </a:lnTo>
                  <a:cubicBezTo>
                    <a:pt x="531876" y="119126"/>
                    <a:pt x="413004" y="127"/>
                    <a:pt x="266192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-16" b="7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2175464" y="8327434"/>
            <a:ext cx="961800" cy="961800"/>
            <a:chOff x="0" y="0"/>
            <a:chExt cx="514439" cy="51443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63500" y="63500"/>
              <a:ext cx="387350" cy="387477"/>
            </a:xfrm>
            <a:custGeom>
              <a:avLst/>
              <a:gdLst/>
              <a:ahLst/>
              <a:cxnLst/>
              <a:rect r="r" b="b" t="t" l="l"/>
              <a:pathLst>
                <a:path h="387477" w="387350">
                  <a:moveTo>
                    <a:pt x="193675" y="387477"/>
                  </a:moveTo>
                  <a:cubicBezTo>
                    <a:pt x="86868" y="387477"/>
                    <a:pt x="0" y="300482"/>
                    <a:pt x="0" y="193675"/>
                  </a:cubicBezTo>
                  <a:cubicBezTo>
                    <a:pt x="0" y="86868"/>
                    <a:pt x="86868" y="0"/>
                    <a:pt x="193675" y="0"/>
                  </a:cubicBezTo>
                  <a:cubicBezTo>
                    <a:pt x="300482" y="0"/>
                    <a:pt x="387350" y="86868"/>
                    <a:pt x="387350" y="193675"/>
                  </a:cubicBezTo>
                  <a:cubicBezTo>
                    <a:pt x="387350" y="300482"/>
                    <a:pt x="300482" y="387350"/>
                    <a:pt x="193675" y="387350"/>
                  </a:cubicBezTo>
                  <a:close/>
                  <a:moveTo>
                    <a:pt x="193675" y="2794"/>
                  </a:moveTo>
                  <a:cubicBezTo>
                    <a:pt x="88392" y="2794"/>
                    <a:pt x="2667" y="88519"/>
                    <a:pt x="2667" y="193802"/>
                  </a:cubicBezTo>
                  <a:cubicBezTo>
                    <a:pt x="2667" y="299085"/>
                    <a:pt x="88392" y="384810"/>
                    <a:pt x="193675" y="384810"/>
                  </a:cubicBezTo>
                  <a:cubicBezTo>
                    <a:pt x="298958" y="384810"/>
                    <a:pt x="384683" y="299085"/>
                    <a:pt x="384683" y="193802"/>
                  </a:cubicBezTo>
                  <a:cubicBezTo>
                    <a:pt x="384683" y="88519"/>
                    <a:pt x="299085" y="2667"/>
                    <a:pt x="193675" y="266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63500" y="63500"/>
              <a:ext cx="387350" cy="387477"/>
            </a:xfrm>
            <a:custGeom>
              <a:avLst/>
              <a:gdLst/>
              <a:ahLst/>
              <a:cxnLst/>
              <a:rect r="r" b="b" t="t" l="l"/>
              <a:pathLst>
                <a:path h="387477" w="387350">
                  <a:moveTo>
                    <a:pt x="193675" y="387477"/>
                  </a:moveTo>
                  <a:cubicBezTo>
                    <a:pt x="86868" y="387477"/>
                    <a:pt x="0" y="300482"/>
                    <a:pt x="0" y="193675"/>
                  </a:cubicBezTo>
                  <a:cubicBezTo>
                    <a:pt x="0" y="86868"/>
                    <a:pt x="86868" y="0"/>
                    <a:pt x="193675" y="0"/>
                  </a:cubicBezTo>
                  <a:cubicBezTo>
                    <a:pt x="300482" y="0"/>
                    <a:pt x="387350" y="86868"/>
                    <a:pt x="387350" y="193675"/>
                  </a:cubicBezTo>
                  <a:cubicBezTo>
                    <a:pt x="387350" y="300482"/>
                    <a:pt x="300482" y="387350"/>
                    <a:pt x="193675" y="387350"/>
                  </a:cubicBezTo>
                  <a:close/>
                  <a:moveTo>
                    <a:pt x="193675" y="2794"/>
                  </a:moveTo>
                  <a:cubicBezTo>
                    <a:pt x="88392" y="2794"/>
                    <a:pt x="2667" y="88519"/>
                    <a:pt x="2667" y="193802"/>
                  </a:cubicBezTo>
                  <a:cubicBezTo>
                    <a:pt x="2667" y="299085"/>
                    <a:pt x="88392" y="384810"/>
                    <a:pt x="193675" y="384810"/>
                  </a:cubicBezTo>
                  <a:cubicBezTo>
                    <a:pt x="298958" y="384810"/>
                    <a:pt x="384683" y="299085"/>
                    <a:pt x="384683" y="193802"/>
                  </a:cubicBezTo>
                  <a:cubicBezTo>
                    <a:pt x="384683" y="88519"/>
                    <a:pt x="299085" y="2667"/>
                    <a:pt x="193675" y="266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3405710" y="8422583"/>
            <a:ext cx="771504" cy="771504"/>
          </a:xfrm>
          <a:custGeom>
            <a:avLst/>
            <a:gdLst/>
            <a:ahLst/>
            <a:cxnLst/>
            <a:rect r="r" b="b" t="t" l="l"/>
            <a:pathLst>
              <a:path h="771504" w="771504">
                <a:moveTo>
                  <a:pt x="0" y="0"/>
                </a:moveTo>
                <a:lnTo>
                  <a:pt x="771504" y="0"/>
                </a:lnTo>
                <a:lnTo>
                  <a:pt x="771504" y="771503"/>
                </a:lnTo>
                <a:lnTo>
                  <a:pt x="0" y="7715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425522" y="8440273"/>
            <a:ext cx="731879" cy="733742"/>
          </a:xfrm>
          <a:custGeom>
            <a:avLst/>
            <a:gdLst/>
            <a:ahLst/>
            <a:cxnLst/>
            <a:rect r="r" b="b" t="t" l="l"/>
            <a:pathLst>
              <a:path h="733742" w="731879">
                <a:moveTo>
                  <a:pt x="0" y="0"/>
                </a:moveTo>
                <a:lnTo>
                  <a:pt x="731879" y="0"/>
                </a:lnTo>
                <a:lnTo>
                  <a:pt x="731879" y="733741"/>
                </a:lnTo>
                <a:lnTo>
                  <a:pt x="0" y="733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343304" y="8167683"/>
            <a:ext cx="1395560" cy="1152639"/>
          </a:xfrm>
          <a:custGeom>
            <a:avLst/>
            <a:gdLst/>
            <a:ahLst/>
            <a:cxnLst/>
            <a:rect r="r" b="b" t="t" l="l"/>
            <a:pathLst>
              <a:path h="1152639" w="1395560">
                <a:moveTo>
                  <a:pt x="0" y="0"/>
                </a:moveTo>
                <a:lnTo>
                  <a:pt x="1395560" y="0"/>
                </a:lnTo>
                <a:lnTo>
                  <a:pt x="1395560" y="1152639"/>
                </a:lnTo>
                <a:lnTo>
                  <a:pt x="0" y="11526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925" t="-98033" r="-131841" b="-100739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5400000">
            <a:off x="14185054" y="3959352"/>
            <a:ext cx="411623" cy="6487124"/>
            <a:chOff x="0" y="0"/>
            <a:chExt cx="660400" cy="1040780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60400" cy="10407805"/>
            </a:xfrm>
            <a:custGeom>
              <a:avLst/>
              <a:gdLst/>
              <a:ahLst/>
              <a:cxnLst/>
              <a:rect r="r" b="b" t="t" l="l"/>
              <a:pathLst>
                <a:path h="10407805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541634"/>
                  </a:cubicBezTo>
                  <a:lnTo>
                    <a:pt x="660400" y="10407805"/>
                  </a:lnTo>
                  <a:lnTo>
                    <a:pt x="0" y="10407805"/>
                  </a:lnTo>
                  <a:lnTo>
                    <a:pt x="0" y="548956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46C1AB">
                <a:alpha val="46667"/>
              </a:srgbClr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88900"/>
              <a:ext cx="660400" cy="103189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5400000">
            <a:off x="14098089" y="4618936"/>
            <a:ext cx="411623" cy="6108563"/>
            <a:chOff x="0" y="0"/>
            <a:chExt cx="660400" cy="9800449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60400" cy="9800448"/>
            </a:xfrm>
            <a:custGeom>
              <a:avLst/>
              <a:gdLst/>
              <a:ahLst/>
              <a:cxnLst/>
              <a:rect r="r" b="b" t="t" l="l"/>
              <a:pathLst>
                <a:path h="9800448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528143"/>
                  </a:cubicBezTo>
                  <a:lnTo>
                    <a:pt x="660400" y="9800448"/>
                  </a:lnTo>
                  <a:lnTo>
                    <a:pt x="0" y="9800448"/>
                  </a:lnTo>
                  <a:lnTo>
                    <a:pt x="0" y="535024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4B1D2">
                <a:alpha val="40000"/>
              </a:srgbClr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88900"/>
              <a:ext cx="660400" cy="97115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5400000">
            <a:off x="13653835" y="5557656"/>
            <a:ext cx="411623" cy="5220055"/>
            <a:chOff x="0" y="0"/>
            <a:chExt cx="660400" cy="8374945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660400" cy="8374945"/>
            </a:xfrm>
            <a:custGeom>
              <a:avLst/>
              <a:gdLst/>
              <a:ahLst/>
              <a:cxnLst/>
              <a:rect r="r" b="b" t="t" l="l"/>
              <a:pathLst>
                <a:path h="8374945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496479"/>
                  </a:cubicBezTo>
                  <a:lnTo>
                    <a:pt x="660400" y="8374945"/>
                  </a:lnTo>
                  <a:lnTo>
                    <a:pt x="0" y="8374945"/>
                  </a:lnTo>
                  <a:lnTo>
                    <a:pt x="0" y="502325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0786D7">
                <a:alpha val="43922"/>
              </a:srgbClr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88900"/>
              <a:ext cx="660400" cy="82860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5400000">
            <a:off x="12936603" y="6772805"/>
            <a:ext cx="411623" cy="3785592"/>
            <a:chOff x="0" y="0"/>
            <a:chExt cx="660400" cy="6073524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660400" cy="6073524"/>
            </a:xfrm>
            <a:custGeom>
              <a:avLst/>
              <a:gdLst/>
              <a:ahLst/>
              <a:cxnLst/>
              <a:rect r="r" b="b" t="t" l="l"/>
              <a:pathLst>
                <a:path h="6073524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445358"/>
                  </a:cubicBezTo>
                  <a:lnTo>
                    <a:pt x="660400" y="6073524"/>
                  </a:lnTo>
                  <a:lnTo>
                    <a:pt x="0" y="6073524"/>
                  </a:lnTo>
                  <a:lnTo>
                    <a:pt x="0" y="449534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94B8ED">
                <a:alpha val="63922"/>
              </a:srgbClr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88900"/>
              <a:ext cx="660400" cy="59846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498820" y="7030019"/>
            <a:ext cx="5988722" cy="369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23"/>
              </a:lnSpc>
              <a:spcBef>
                <a:spcPct val="0"/>
              </a:spcBef>
            </a:pPr>
            <a:r>
              <a:rPr lang="en-US" sz="2159">
                <a:solidFill>
                  <a:srgbClr val="000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ԻՐԱՎԱԿԱՆ ԻՆՔՆՈՒԹՅԱՆ ԿԱՌԱՎԱՐՈՒՄ</a:t>
            </a:r>
          </a:p>
        </p:txBody>
      </p:sp>
      <p:grpSp>
        <p:nvGrpSpPr>
          <p:cNvPr name="Group 35" id="35"/>
          <p:cNvGrpSpPr/>
          <p:nvPr/>
        </p:nvGrpSpPr>
        <p:grpSpPr>
          <a:xfrm rot="5400000">
            <a:off x="13076127" y="6899030"/>
            <a:ext cx="416494" cy="4497273"/>
            <a:chOff x="0" y="0"/>
            <a:chExt cx="660400" cy="7130949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660400" cy="7130948"/>
            </a:xfrm>
            <a:custGeom>
              <a:avLst/>
              <a:gdLst/>
              <a:ahLst/>
              <a:cxnLst/>
              <a:rect r="r" b="b" t="t" l="l"/>
              <a:pathLst>
                <a:path h="7130948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468846"/>
                  </a:cubicBezTo>
                  <a:lnTo>
                    <a:pt x="660400" y="7130948"/>
                  </a:lnTo>
                  <a:lnTo>
                    <a:pt x="0" y="7130948"/>
                  </a:lnTo>
                  <a:lnTo>
                    <a:pt x="0" y="47379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9501">
                <a:alpha val="63922"/>
              </a:srgbClr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88900"/>
              <a:ext cx="660400" cy="70420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11340329" y="7590093"/>
            <a:ext cx="6017852" cy="284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1"/>
              </a:lnSpc>
              <a:spcBef>
                <a:spcPct val="0"/>
              </a:spcBef>
            </a:pPr>
            <a:r>
              <a:rPr lang="en-US" b="true" sz="2159">
                <a:solidFill>
                  <a:srgbClr val="000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ԿԵՂԾ ՓԱՍՏԱԹՂԹԵՐԻ ՀԱՅՏՆԱԲԵՐՈՒՄ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1498820" y="8057461"/>
            <a:ext cx="4806803" cy="284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1"/>
              </a:lnSpc>
              <a:spcBef>
                <a:spcPct val="0"/>
              </a:spcBef>
            </a:pPr>
            <a:r>
              <a:rPr lang="en-US" b="true" sz="2159">
                <a:solidFill>
                  <a:srgbClr val="000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ԱՇԽԱՏԱՆՔ ԲԻՈՄԵՏՐԻԿԱՅԻ ՀԵՏ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1562510" y="8561806"/>
            <a:ext cx="3309366" cy="284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1"/>
              </a:lnSpc>
              <a:spcBef>
                <a:spcPct val="0"/>
              </a:spcBef>
            </a:pPr>
            <a:r>
              <a:rPr lang="en-US" b="true" sz="2159">
                <a:solidFill>
                  <a:srgbClr val="000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ICAO 9303 ՍՏԱՆԴԱՐՏ</a:t>
            </a:r>
          </a:p>
        </p:txBody>
      </p:sp>
      <p:grpSp>
        <p:nvGrpSpPr>
          <p:cNvPr name="Group 41" id="41"/>
          <p:cNvGrpSpPr/>
          <p:nvPr/>
        </p:nvGrpSpPr>
        <p:grpSpPr>
          <a:xfrm rot="0">
            <a:off x="6963843" y="6767512"/>
            <a:ext cx="4357155" cy="2770410"/>
            <a:chOff x="0" y="0"/>
            <a:chExt cx="4976713" cy="3164343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4976713" cy="3164343"/>
            </a:xfrm>
            <a:custGeom>
              <a:avLst/>
              <a:gdLst/>
              <a:ahLst/>
              <a:cxnLst/>
              <a:rect r="r" b="b" t="t" l="l"/>
              <a:pathLst>
                <a:path h="3164343" w="4976713">
                  <a:moveTo>
                    <a:pt x="110163" y="0"/>
                  </a:moveTo>
                  <a:lnTo>
                    <a:pt x="4866549" y="0"/>
                  </a:lnTo>
                  <a:cubicBezTo>
                    <a:pt x="4927391" y="0"/>
                    <a:pt x="4976713" y="49322"/>
                    <a:pt x="4976713" y="110163"/>
                  </a:cubicBezTo>
                  <a:lnTo>
                    <a:pt x="4976713" y="3054180"/>
                  </a:lnTo>
                  <a:cubicBezTo>
                    <a:pt x="4976713" y="3083397"/>
                    <a:pt x="4965106" y="3111417"/>
                    <a:pt x="4944446" y="3132077"/>
                  </a:cubicBezTo>
                  <a:cubicBezTo>
                    <a:pt x="4923787" y="3152737"/>
                    <a:pt x="4895766" y="3164343"/>
                    <a:pt x="4866549" y="3164343"/>
                  </a:cubicBezTo>
                  <a:lnTo>
                    <a:pt x="110163" y="3164343"/>
                  </a:lnTo>
                  <a:cubicBezTo>
                    <a:pt x="80946" y="3164343"/>
                    <a:pt x="52926" y="3152737"/>
                    <a:pt x="32266" y="3132077"/>
                  </a:cubicBezTo>
                  <a:cubicBezTo>
                    <a:pt x="11606" y="3111417"/>
                    <a:pt x="0" y="3083397"/>
                    <a:pt x="0" y="3054180"/>
                  </a:cubicBezTo>
                  <a:lnTo>
                    <a:pt x="0" y="110163"/>
                  </a:lnTo>
                  <a:cubicBezTo>
                    <a:pt x="0" y="80946"/>
                    <a:pt x="11606" y="52926"/>
                    <a:pt x="32266" y="32266"/>
                  </a:cubicBezTo>
                  <a:cubicBezTo>
                    <a:pt x="52926" y="11606"/>
                    <a:pt x="80946" y="0"/>
                    <a:pt x="110163" y="0"/>
                  </a:cubicBezTo>
                  <a:close/>
                </a:path>
              </a:pathLst>
            </a:custGeom>
            <a:solidFill>
              <a:srgbClr val="CAD3DE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47625"/>
              <a:ext cx="4976713" cy="32119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Freeform 44" id="44"/>
          <p:cNvSpPr/>
          <p:nvPr/>
        </p:nvSpPr>
        <p:spPr>
          <a:xfrm flipH="false" flipV="false" rot="0">
            <a:off x="1488411" y="4853066"/>
            <a:ext cx="648169" cy="593885"/>
          </a:xfrm>
          <a:custGeom>
            <a:avLst/>
            <a:gdLst/>
            <a:ahLst/>
            <a:cxnLst/>
            <a:rect r="r" b="b" t="t" l="l"/>
            <a:pathLst>
              <a:path h="593885" w="648169">
                <a:moveTo>
                  <a:pt x="0" y="0"/>
                </a:moveTo>
                <a:lnTo>
                  <a:pt x="648169" y="0"/>
                </a:lnTo>
                <a:lnTo>
                  <a:pt x="648169" y="593885"/>
                </a:lnTo>
                <a:lnTo>
                  <a:pt x="0" y="5938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5" id="45"/>
          <p:cNvSpPr txBox="true"/>
          <p:nvPr/>
        </p:nvSpPr>
        <p:spPr>
          <a:xfrm rot="0">
            <a:off x="1266456" y="7025677"/>
            <a:ext cx="5295957" cy="1190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Ծ</a:t>
            </a:r>
            <a:r>
              <a:rPr lang="en-US" sz="2333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առայություններում աշխատանքի անցնելու համար պարտադիր մուտքային պահանջ՝բազային կրթություն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7609941" y="8005203"/>
            <a:ext cx="3277835" cy="1188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93"/>
              </a:lnSpc>
            </a:pPr>
            <a:r>
              <a:rPr lang="en-US" sz="2413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Կր</a:t>
            </a:r>
            <a:r>
              <a:rPr lang="en-US" sz="2413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թություն՝ </a:t>
            </a:r>
          </a:p>
          <a:p>
            <a:pPr algn="ctr">
              <a:lnSpc>
                <a:spcPts val="2293"/>
              </a:lnSpc>
            </a:pPr>
            <a:r>
              <a:rPr lang="en-US" sz="2413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ԱԱԾ Սահմանապահ զորքերի համար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7410571" y="7044727"/>
            <a:ext cx="3477205" cy="697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96"/>
              </a:lnSpc>
            </a:pPr>
            <a:r>
              <a:rPr lang="en-US" sz="2696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Զ</a:t>
            </a:r>
            <a:r>
              <a:rPr lang="en-US" sz="2696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արգացման</a:t>
            </a:r>
          </a:p>
          <a:p>
            <a:pPr algn="ctr">
              <a:lnSpc>
                <a:spcPts val="2696"/>
              </a:lnSpc>
            </a:pPr>
            <a:r>
              <a:rPr lang="en-US" sz="2696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հնարավոր պլան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2374765" y="746211"/>
            <a:ext cx="12486366" cy="601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ԿՐԹՈՒԹՅՈՒՆ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355030" y="5658593"/>
            <a:ext cx="14142844" cy="889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9"/>
              </a:lnSpc>
            </a:pPr>
            <a:r>
              <a:rPr lang="en-US" sz="324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10</a:t>
            </a:r>
            <a:r>
              <a:rPr lang="en-US" sz="324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 000 ոստիկանության ծառայողի, 300 փրկարար ծառայողի, </a:t>
            </a:r>
          </a:p>
          <a:p>
            <a:pPr algn="ctr">
              <a:lnSpc>
                <a:spcPts val="3931"/>
              </a:lnSpc>
            </a:pPr>
            <a:r>
              <a:rPr lang="en-US" sz="324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2000  քաղաքացիական ծառայողների վերապատրաստում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2641640" y="4946335"/>
            <a:ext cx="12635873" cy="462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9"/>
              </a:lnSpc>
            </a:pPr>
            <a:r>
              <a:rPr lang="en-US" sz="3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Մ</a:t>
            </a:r>
            <a:r>
              <a:rPr lang="en-US" sz="3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ենթորության նոր ծրագրի պիլոտավորում</a:t>
            </a:r>
          </a:p>
        </p:txBody>
      </p:sp>
      <p:sp>
        <p:nvSpPr>
          <p:cNvPr name="Freeform 51" id="51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2" id="52"/>
          <p:cNvSpPr txBox="true"/>
          <p:nvPr/>
        </p:nvSpPr>
        <p:spPr>
          <a:xfrm rot="0">
            <a:off x="11536538" y="9040179"/>
            <a:ext cx="3813908" cy="284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1"/>
              </a:lnSpc>
              <a:spcBef>
                <a:spcPct val="0"/>
              </a:spcBef>
            </a:pPr>
            <a:r>
              <a:rPr lang="en-US" b="true" sz="2159">
                <a:solidFill>
                  <a:srgbClr val="000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ՍՊԱՍԱՐԿՄԱՆ ՄՇԱԿՈՒՅԹ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2191464" y="1762884"/>
            <a:ext cx="12267025" cy="82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b="true" sz="3199">
                <a:solidFill>
                  <a:srgbClr val="000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ՄԵԿ ՄԻԱՍՆԱԿԱՆ</a:t>
            </a:r>
          </a:p>
          <a:p>
            <a:pPr algn="ctr">
              <a:lnSpc>
                <a:spcPts val="3199"/>
              </a:lnSpc>
            </a:pPr>
            <a:r>
              <a:rPr lang="en-US" b="true" sz="3199">
                <a:solidFill>
                  <a:srgbClr val="000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ՈՒՍՈՒՄՆԱԿԱՆ ՀԱՍՏԱՏՈՒԹՅԱՆ ՁԵՎԱՎՈՐՈՒՄ</a:t>
            </a:r>
          </a:p>
        </p:txBody>
      </p:sp>
      <p:sp>
        <p:nvSpPr>
          <p:cNvPr name="Freeform 54" id="54"/>
          <p:cNvSpPr/>
          <p:nvPr/>
        </p:nvSpPr>
        <p:spPr>
          <a:xfrm flipH="false" flipV="false" rot="0">
            <a:off x="1488411" y="3908110"/>
            <a:ext cx="648169" cy="593885"/>
          </a:xfrm>
          <a:custGeom>
            <a:avLst/>
            <a:gdLst/>
            <a:ahLst/>
            <a:cxnLst/>
            <a:rect r="r" b="b" t="t" l="l"/>
            <a:pathLst>
              <a:path h="593885" w="648169">
                <a:moveTo>
                  <a:pt x="0" y="0"/>
                </a:moveTo>
                <a:lnTo>
                  <a:pt x="648169" y="0"/>
                </a:lnTo>
                <a:lnTo>
                  <a:pt x="648169" y="593885"/>
                </a:lnTo>
                <a:lnTo>
                  <a:pt x="0" y="5938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504481" y="2937643"/>
            <a:ext cx="648169" cy="593885"/>
          </a:xfrm>
          <a:custGeom>
            <a:avLst/>
            <a:gdLst/>
            <a:ahLst/>
            <a:cxnLst/>
            <a:rect r="r" b="b" t="t" l="l"/>
            <a:pathLst>
              <a:path h="593885" w="648169">
                <a:moveTo>
                  <a:pt x="0" y="0"/>
                </a:moveTo>
                <a:lnTo>
                  <a:pt x="648169" y="0"/>
                </a:lnTo>
                <a:lnTo>
                  <a:pt x="648169" y="593885"/>
                </a:lnTo>
                <a:lnTo>
                  <a:pt x="0" y="5938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6" id="56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23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93704" y="-4207730"/>
            <a:ext cx="10512290" cy="11411979"/>
          </a:xfrm>
          <a:custGeom>
            <a:avLst/>
            <a:gdLst/>
            <a:ahLst/>
            <a:cxnLst/>
            <a:rect r="r" b="b" t="t" l="l"/>
            <a:pathLst>
              <a:path h="11411979" w="10512290">
                <a:moveTo>
                  <a:pt x="0" y="0"/>
                </a:moveTo>
                <a:lnTo>
                  <a:pt x="10512290" y="0"/>
                </a:lnTo>
                <a:lnTo>
                  <a:pt x="10512290" y="11411979"/>
                </a:lnTo>
                <a:lnTo>
                  <a:pt x="0" y="11411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6068764">
            <a:off x="-239003" y="1233978"/>
            <a:ext cx="10177358" cy="10216004"/>
            <a:chOff x="0" y="0"/>
            <a:chExt cx="6110402" cy="613360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110351" cy="6133592"/>
            </a:xfrm>
            <a:custGeom>
              <a:avLst/>
              <a:gdLst/>
              <a:ahLst/>
              <a:cxnLst/>
              <a:rect r="r" b="b" t="t" l="l"/>
              <a:pathLst>
                <a:path h="6133592" w="6110351">
                  <a:moveTo>
                    <a:pt x="0" y="3066796"/>
                  </a:moveTo>
                  <a:lnTo>
                    <a:pt x="3055239" y="0"/>
                  </a:lnTo>
                  <a:lnTo>
                    <a:pt x="6110351" y="0"/>
                  </a:lnTo>
                  <a:lnTo>
                    <a:pt x="0" y="6133592"/>
                  </a:lnTo>
                  <a:close/>
                </a:path>
              </a:pathLst>
            </a:custGeom>
            <a:solidFill>
              <a:srgbClr val="CAD3DE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2534244" y="767284"/>
            <a:ext cx="5460384" cy="102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ՈՍՏԻԿԱՆՈՒԹՅԱՆ</a:t>
            </a:r>
          </a:p>
          <a:p>
            <a:pPr algn="l">
              <a:lnSpc>
                <a:spcPts val="3999"/>
              </a:lnSpc>
            </a:pPr>
            <a:r>
              <a:rPr lang="en-US" sz="3999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ԶԱՐԳԱՑՈՒՄ</a:t>
            </a:r>
          </a:p>
        </p:txBody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-3033" y="4121498"/>
            <a:ext cx="10960891" cy="6165502"/>
            <a:chOff x="0" y="0"/>
            <a:chExt cx="6089457" cy="34253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D94D4D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blipFill>
              <a:blip r:embed="rId5"/>
              <a:stretch>
                <a:fillRect l="-33789" t="-15054" r="-16684" b="-36213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2534244" y="2110309"/>
            <a:ext cx="1227821" cy="1227821"/>
          </a:xfrm>
          <a:custGeom>
            <a:avLst/>
            <a:gdLst/>
            <a:ahLst/>
            <a:cxnLst/>
            <a:rect r="r" b="b" t="t" l="l"/>
            <a:pathLst>
              <a:path h="1227821" w="1227821">
                <a:moveTo>
                  <a:pt x="0" y="0"/>
                </a:moveTo>
                <a:lnTo>
                  <a:pt x="1227821" y="0"/>
                </a:lnTo>
                <a:lnTo>
                  <a:pt x="1227821" y="1227820"/>
                </a:lnTo>
                <a:lnTo>
                  <a:pt x="0" y="12278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04146" y="3347289"/>
            <a:ext cx="1172153" cy="1172153"/>
          </a:xfrm>
          <a:custGeom>
            <a:avLst/>
            <a:gdLst/>
            <a:ahLst/>
            <a:cxnLst/>
            <a:rect r="r" b="b" t="t" l="l"/>
            <a:pathLst>
              <a:path h="1172153" w="1172153">
                <a:moveTo>
                  <a:pt x="0" y="0"/>
                </a:moveTo>
                <a:lnTo>
                  <a:pt x="1172153" y="0"/>
                </a:lnTo>
                <a:lnTo>
                  <a:pt x="1172153" y="1172153"/>
                </a:lnTo>
                <a:lnTo>
                  <a:pt x="0" y="11721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72134" y="4593159"/>
            <a:ext cx="1294037" cy="1294037"/>
          </a:xfrm>
          <a:custGeom>
            <a:avLst/>
            <a:gdLst/>
            <a:ahLst/>
            <a:cxnLst/>
            <a:rect r="r" b="b" t="t" l="l"/>
            <a:pathLst>
              <a:path h="1294037" w="1294037">
                <a:moveTo>
                  <a:pt x="0" y="0"/>
                </a:moveTo>
                <a:lnTo>
                  <a:pt x="1294037" y="0"/>
                </a:lnTo>
                <a:lnTo>
                  <a:pt x="1294037" y="1294037"/>
                </a:lnTo>
                <a:lnTo>
                  <a:pt x="0" y="1294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859676" y="2521598"/>
            <a:ext cx="462657" cy="308245"/>
          </a:xfrm>
          <a:custGeom>
            <a:avLst/>
            <a:gdLst/>
            <a:ahLst/>
            <a:cxnLst/>
            <a:rect r="r" b="b" t="t" l="l"/>
            <a:pathLst>
              <a:path h="308245" w="462657">
                <a:moveTo>
                  <a:pt x="0" y="0"/>
                </a:moveTo>
                <a:lnTo>
                  <a:pt x="462657" y="0"/>
                </a:lnTo>
                <a:lnTo>
                  <a:pt x="462657" y="308245"/>
                </a:lnTo>
                <a:lnTo>
                  <a:pt x="0" y="3082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399572" y="4930567"/>
            <a:ext cx="487608" cy="487608"/>
          </a:xfrm>
          <a:custGeom>
            <a:avLst/>
            <a:gdLst/>
            <a:ahLst/>
            <a:cxnLst/>
            <a:rect r="r" b="b" t="t" l="l"/>
            <a:pathLst>
              <a:path h="487608" w="487608">
                <a:moveTo>
                  <a:pt x="0" y="0"/>
                </a:moveTo>
                <a:lnTo>
                  <a:pt x="487609" y="0"/>
                </a:lnTo>
                <a:lnTo>
                  <a:pt x="487609" y="487608"/>
                </a:lnTo>
                <a:lnTo>
                  <a:pt x="0" y="4876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575179" y="6117653"/>
            <a:ext cx="1277786" cy="1277786"/>
          </a:xfrm>
          <a:custGeom>
            <a:avLst/>
            <a:gdLst/>
            <a:ahLst/>
            <a:cxnLst/>
            <a:rect r="r" b="b" t="t" l="l"/>
            <a:pathLst>
              <a:path h="1277786" w="1277786">
                <a:moveTo>
                  <a:pt x="0" y="0"/>
                </a:moveTo>
                <a:lnTo>
                  <a:pt x="1277786" y="0"/>
                </a:lnTo>
                <a:lnTo>
                  <a:pt x="1277786" y="1277787"/>
                </a:lnTo>
                <a:lnTo>
                  <a:pt x="0" y="12777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069382" y="3592225"/>
            <a:ext cx="304404" cy="632527"/>
          </a:xfrm>
          <a:custGeom>
            <a:avLst/>
            <a:gdLst/>
            <a:ahLst/>
            <a:cxnLst/>
            <a:rect r="r" b="b" t="t" l="l"/>
            <a:pathLst>
              <a:path h="632527" w="304404">
                <a:moveTo>
                  <a:pt x="0" y="0"/>
                </a:moveTo>
                <a:lnTo>
                  <a:pt x="304403" y="0"/>
                </a:lnTo>
                <a:lnTo>
                  <a:pt x="304403" y="632527"/>
                </a:lnTo>
                <a:lnTo>
                  <a:pt x="0" y="6325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994628" y="6031928"/>
            <a:ext cx="9841186" cy="2222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Խոշտ</a:t>
            </a:r>
            <a:r>
              <a:rPr lang="en-US" sz="3500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անգման կամ վատ վերաբերմունքի այլ ձևերի արձանագրման նոր մեխանիզմի ներդրում</a:t>
            </a:r>
          </a:p>
          <a:p>
            <a:pPr algn="l">
              <a:lnSpc>
                <a:spcPts val="3500"/>
              </a:lnSpc>
            </a:pPr>
            <a:r>
              <a:rPr lang="en-US" sz="3500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 </a:t>
            </a:r>
          </a:p>
          <a:p>
            <a:pPr algn="l">
              <a:lnSpc>
                <a:spcPts val="3500"/>
              </a:lnSpc>
            </a:pP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6839052" y="6353829"/>
            <a:ext cx="616691" cy="616691"/>
          </a:xfrm>
          <a:custGeom>
            <a:avLst/>
            <a:gdLst/>
            <a:ahLst/>
            <a:cxnLst/>
            <a:rect r="r" b="b" t="t" l="l"/>
            <a:pathLst>
              <a:path h="616691" w="616691">
                <a:moveTo>
                  <a:pt x="0" y="0"/>
                </a:moveTo>
                <a:lnTo>
                  <a:pt x="616691" y="0"/>
                </a:lnTo>
                <a:lnTo>
                  <a:pt x="616691" y="616691"/>
                </a:lnTo>
                <a:lnTo>
                  <a:pt x="0" y="616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144000" y="7807476"/>
            <a:ext cx="1277786" cy="1277786"/>
          </a:xfrm>
          <a:custGeom>
            <a:avLst/>
            <a:gdLst/>
            <a:ahLst/>
            <a:cxnLst/>
            <a:rect r="r" b="b" t="t" l="l"/>
            <a:pathLst>
              <a:path h="1277786" w="1277786">
                <a:moveTo>
                  <a:pt x="0" y="0"/>
                </a:moveTo>
                <a:lnTo>
                  <a:pt x="1277786" y="0"/>
                </a:lnTo>
                <a:lnTo>
                  <a:pt x="1277786" y="1277786"/>
                </a:lnTo>
                <a:lnTo>
                  <a:pt x="0" y="1277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494555" y="8119763"/>
            <a:ext cx="544159" cy="544159"/>
          </a:xfrm>
          <a:custGeom>
            <a:avLst/>
            <a:gdLst/>
            <a:ahLst/>
            <a:cxnLst/>
            <a:rect r="r" b="b" t="t" l="l"/>
            <a:pathLst>
              <a:path h="544159" w="544159">
                <a:moveTo>
                  <a:pt x="0" y="0"/>
                </a:moveTo>
                <a:lnTo>
                  <a:pt x="544159" y="0"/>
                </a:lnTo>
                <a:lnTo>
                  <a:pt x="544159" y="544159"/>
                </a:lnTo>
                <a:lnTo>
                  <a:pt x="0" y="5441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0620823" y="7739062"/>
            <a:ext cx="6801394" cy="1346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3500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Ոստիկանական</a:t>
            </a:r>
          </a:p>
          <a:p>
            <a:pPr algn="l">
              <a:lnSpc>
                <a:spcPts val="3500"/>
              </a:lnSpc>
            </a:pPr>
            <a:r>
              <a:rPr lang="en-US" sz="3500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4 հենասյուների</a:t>
            </a:r>
          </a:p>
          <a:p>
            <a:pPr algn="l">
              <a:lnSpc>
                <a:spcPts val="3500"/>
              </a:lnSpc>
            </a:pPr>
            <a:r>
              <a:rPr lang="en-US" b="true" sz="3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շարունակական զարգացում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575179" y="4500308"/>
            <a:ext cx="11388745" cy="1293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b="true" sz="33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Ոստիկանության կողմից պահպանվող կարևորագույն նշանակության օբյեկտների ցանկի օպտիմալացում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072134" y="3394914"/>
            <a:ext cx="9933160" cy="874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b="true" sz="33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Մասնավոր պահնորդական գործունեության վերափոխում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704146" y="2157934"/>
            <a:ext cx="12218718" cy="870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3"/>
              </a:lnSpc>
              <a:spcBef>
                <a:spcPct val="0"/>
              </a:spcBef>
            </a:pPr>
            <a:r>
              <a:rPr lang="en-US" b="true" sz="33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Ռ</a:t>
            </a:r>
            <a:r>
              <a:rPr lang="en-US" b="true" sz="33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ազմավարական և օրենսդրական փաթեթների ընդունում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91213" y="-2608016"/>
            <a:ext cx="13410067" cy="14557760"/>
          </a:xfrm>
          <a:custGeom>
            <a:avLst/>
            <a:gdLst/>
            <a:ahLst/>
            <a:cxnLst/>
            <a:rect r="r" b="b" t="t" l="l"/>
            <a:pathLst>
              <a:path h="14557760" w="13410067">
                <a:moveTo>
                  <a:pt x="0" y="0"/>
                </a:moveTo>
                <a:lnTo>
                  <a:pt x="13410067" y="0"/>
                </a:lnTo>
                <a:lnTo>
                  <a:pt x="13410067" y="14557761"/>
                </a:lnTo>
                <a:lnTo>
                  <a:pt x="0" y="14557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000375" y="-1386950"/>
            <a:ext cx="10512290" cy="11411979"/>
          </a:xfrm>
          <a:custGeom>
            <a:avLst/>
            <a:gdLst/>
            <a:ahLst/>
            <a:cxnLst/>
            <a:rect r="r" b="b" t="t" l="l"/>
            <a:pathLst>
              <a:path h="11411979" w="10512290">
                <a:moveTo>
                  <a:pt x="0" y="0"/>
                </a:moveTo>
                <a:lnTo>
                  <a:pt x="10512290" y="0"/>
                </a:lnTo>
                <a:lnTo>
                  <a:pt x="10512290" y="11411979"/>
                </a:lnTo>
                <a:lnTo>
                  <a:pt x="0" y="114119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561389" y="-1174626"/>
            <a:ext cx="8414758" cy="8325992"/>
            <a:chOff x="0" y="0"/>
            <a:chExt cx="6175547" cy="611040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175534" cy="6110351"/>
            </a:xfrm>
            <a:custGeom>
              <a:avLst/>
              <a:gdLst/>
              <a:ahLst/>
              <a:cxnLst/>
              <a:rect r="r" b="b" t="t" l="l"/>
              <a:pathLst>
                <a:path h="6110351" w="6175534">
                  <a:moveTo>
                    <a:pt x="6175534" y="3055239"/>
                  </a:moveTo>
                  <a:lnTo>
                    <a:pt x="3087767" y="0"/>
                  </a:lnTo>
                  <a:lnTo>
                    <a:pt x="0" y="0"/>
                  </a:lnTo>
                  <a:lnTo>
                    <a:pt x="6175534" y="6110351"/>
                  </a:lnTo>
                  <a:close/>
                </a:path>
              </a:pathLst>
            </a:custGeom>
            <a:blipFill>
              <a:blip r:embed="rId7"/>
              <a:stretch>
                <a:fillRect l="-19783" t="0" r="-28633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309134" y="480741"/>
            <a:ext cx="13669733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ՈՍՏԻԿԱՆՈՒԹՅԱՆ</a:t>
            </a:r>
          </a:p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ԳՎԱՐԴԻԱՅԻ ԳՈՐԾԱՐԿՈՒՄ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613734" y="2698936"/>
            <a:ext cx="6921753" cy="1017795"/>
          </a:xfrm>
          <a:custGeom>
            <a:avLst/>
            <a:gdLst/>
            <a:ahLst/>
            <a:cxnLst/>
            <a:rect r="r" b="b" t="t" l="l"/>
            <a:pathLst>
              <a:path h="1017795" w="6921753">
                <a:moveTo>
                  <a:pt x="0" y="0"/>
                </a:moveTo>
                <a:lnTo>
                  <a:pt x="6921752" y="0"/>
                </a:lnTo>
                <a:lnTo>
                  <a:pt x="6921752" y="1017795"/>
                </a:lnTo>
                <a:lnTo>
                  <a:pt x="0" y="10177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5000"/>
            </a:blip>
            <a:stretch>
              <a:fillRect l="0" t="-39027" r="0" b="-39027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2309134" y="2297677"/>
            <a:ext cx="7749107" cy="1285430"/>
            <a:chOff x="0" y="0"/>
            <a:chExt cx="6592968" cy="109364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592968" cy="1093648"/>
            </a:xfrm>
            <a:custGeom>
              <a:avLst/>
              <a:gdLst/>
              <a:ahLst/>
              <a:cxnLst/>
              <a:rect r="r" b="b" t="t" l="l"/>
              <a:pathLst>
                <a:path h="1093648" w="6592968">
                  <a:moveTo>
                    <a:pt x="50953" y="0"/>
                  </a:moveTo>
                  <a:lnTo>
                    <a:pt x="6542015" y="0"/>
                  </a:lnTo>
                  <a:cubicBezTo>
                    <a:pt x="6555529" y="0"/>
                    <a:pt x="6568489" y="5368"/>
                    <a:pt x="6578044" y="14924"/>
                  </a:cubicBezTo>
                  <a:cubicBezTo>
                    <a:pt x="6587600" y="24479"/>
                    <a:pt x="6592968" y="37439"/>
                    <a:pt x="6592968" y="50953"/>
                  </a:cubicBezTo>
                  <a:lnTo>
                    <a:pt x="6592968" y="1042695"/>
                  </a:lnTo>
                  <a:cubicBezTo>
                    <a:pt x="6592968" y="1070836"/>
                    <a:pt x="6570156" y="1093648"/>
                    <a:pt x="6542015" y="1093648"/>
                  </a:cubicBezTo>
                  <a:lnTo>
                    <a:pt x="50953" y="1093648"/>
                  </a:lnTo>
                  <a:cubicBezTo>
                    <a:pt x="22812" y="1093648"/>
                    <a:pt x="0" y="1070836"/>
                    <a:pt x="0" y="1042695"/>
                  </a:cubicBezTo>
                  <a:lnTo>
                    <a:pt x="0" y="50953"/>
                  </a:lnTo>
                  <a:cubicBezTo>
                    <a:pt x="0" y="22812"/>
                    <a:pt x="22812" y="0"/>
                    <a:pt x="50953" y="0"/>
                  </a:cubicBezTo>
                  <a:close/>
                </a:path>
              </a:pathLst>
            </a:custGeom>
            <a:solidFill>
              <a:srgbClr val="DAE3F3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6592968" cy="1141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993548" y="4364764"/>
            <a:ext cx="4844879" cy="1217306"/>
          </a:xfrm>
          <a:custGeom>
            <a:avLst/>
            <a:gdLst/>
            <a:ahLst/>
            <a:cxnLst/>
            <a:rect r="r" b="b" t="t" l="l"/>
            <a:pathLst>
              <a:path h="1217306" w="4844879">
                <a:moveTo>
                  <a:pt x="0" y="0"/>
                </a:moveTo>
                <a:lnTo>
                  <a:pt x="4844879" y="0"/>
                </a:lnTo>
                <a:lnTo>
                  <a:pt x="4844879" y="1217306"/>
                </a:lnTo>
                <a:lnTo>
                  <a:pt x="0" y="1217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5000"/>
            </a:blip>
            <a:stretch>
              <a:fillRect l="0" t="-2101" r="0" b="-2101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636128" y="3840556"/>
            <a:ext cx="5360498" cy="1221354"/>
            <a:chOff x="0" y="0"/>
            <a:chExt cx="4800001" cy="109364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800001" cy="1093648"/>
            </a:xfrm>
            <a:custGeom>
              <a:avLst/>
              <a:gdLst/>
              <a:ahLst/>
              <a:cxnLst/>
              <a:rect r="r" b="b" t="t" l="l"/>
              <a:pathLst>
                <a:path h="1093648" w="4800001">
                  <a:moveTo>
                    <a:pt x="73657" y="0"/>
                  </a:moveTo>
                  <a:lnTo>
                    <a:pt x="4726344" y="0"/>
                  </a:lnTo>
                  <a:cubicBezTo>
                    <a:pt x="4767024" y="0"/>
                    <a:pt x="4800001" y="32977"/>
                    <a:pt x="4800001" y="73657"/>
                  </a:cubicBezTo>
                  <a:lnTo>
                    <a:pt x="4800001" y="1019991"/>
                  </a:lnTo>
                  <a:cubicBezTo>
                    <a:pt x="4800001" y="1039526"/>
                    <a:pt x="4792241" y="1058261"/>
                    <a:pt x="4778428" y="1072075"/>
                  </a:cubicBezTo>
                  <a:cubicBezTo>
                    <a:pt x="4764614" y="1085888"/>
                    <a:pt x="4745879" y="1093648"/>
                    <a:pt x="4726344" y="1093648"/>
                  </a:cubicBezTo>
                  <a:lnTo>
                    <a:pt x="73657" y="1093648"/>
                  </a:lnTo>
                  <a:cubicBezTo>
                    <a:pt x="54122" y="1093648"/>
                    <a:pt x="35387" y="1085888"/>
                    <a:pt x="21574" y="1072075"/>
                  </a:cubicBezTo>
                  <a:cubicBezTo>
                    <a:pt x="7760" y="1058261"/>
                    <a:pt x="0" y="1039526"/>
                    <a:pt x="0" y="1019991"/>
                  </a:cubicBezTo>
                  <a:lnTo>
                    <a:pt x="0" y="73657"/>
                  </a:lnTo>
                  <a:cubicBezTo>
                    <a:pt x="0" y="32977"/>
                    <a:pt x="32977" y="0"/>
                    <a:pt x="73657" y="0"/>
                  </a:cubicBezTo>
                  <a:close/>
                </a:path>
              </a:pathLst>
            </a:custGeom>
            <a:solidFill>
              <a:srgbClr val="DAE3F3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4800001" cy="1141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870431" y="4085019"/>
            <a:ext cx="559490" cy="559490"/>
          </a:xfrm>
          <a:custGeom>
            <a:avLst/>
            <a:gdLst/>
            <a:ahLst/>
            <a:cxnLst/>
            <a:rect r="r" b="b" t="t" l="l"/>
            <a:pathLst>
              <a:path h="559490" w="559490">
                <a:moveTo>
                  <a:pt x="0" y="0"/>
                </a:moveTo>
                <a:lnTo>
                  <a:pt x="559490" y="0"/>
                </a:lnTo>
                <a:lnTo>
                  <a:pt x="559490" y="559490"/>
                </a:lnTo>
                <a:lnTo>
                  <a:pt x="0" y="5594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605143" y="4120158"/>
            <a:ext cx="5283141" cy="696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91"/>
              </a:lnSpc>
            </a:pPr>
            <a:r>
              <a:rPr lang="en-US" sz="2665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Շուրջ 3000 ծառայողի</a:t>
            </a:r>
          </a:p>
          <a:p>
            <a:pPr algn="l">
              <a:lnSpc>
                <a:spcPts val="2691"/>
              </a:lnSpc>
              <a:spcBef>
                <a:spcPct val="0"/>
              </a:spcBef>
            </a:pPr>
            <a:r>
              <a:rPr lang="en-US" b="true" sz="2665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վերապատրաստում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610817" y="6757846"/>
            <a:ext cx="5610339" cy="934275"/>
          </a:xfrm>
          <a:custGeom>
            <a:avLst/>
            <a:gdLst/>
            <a:ahLst/>
            <a:cxnLst/>
            <a:rect r="r" b="b" t="t" l="l"/>
            <a:pathLst>
              <a:path h="934275" w="5610339">
                <a:moveTo>
                  <a:pt x="0" y="0"/>
                </a:moveTo>
                <a:lnTo>
                  <a:pt x="5610340" y="0"/>
                </a:lnTo>
                <a:lnTo>
                  <a:pt x="5610340" y="934276"/>
                </a:lnTo>
                <a:lnTo>
                  <a:pt x="0" y="9342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5000"/>
            </a:blip>
            <a:stretch>
              <a:fillRect l="0" t="-26344" r="0" b="-30877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636128" y="5457528"/>
            <a:ext cx="5518913" cy="1952725"/>
            <a:chOff x="0" y="0"/>
            <a:chExt cx="4941852" cy="174854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941852" cy="1748547"/>
            </a:xfrm>
            <a:custGeom>
              <a:avLst/>
              <a:gdLst/>
              <a:ahLst/>
              <a:cxnLst/>
              <a:rect r="r" b="b" t="t" l="l"/>
              <a:pathLst>
                <a:path h="1748547" w="4941852">
                  <a:moveTo>
                    <a:pt x="71543" y="0"/>
                  </a:moveTo>
                  <a:lnTo>
                    <a:pt x="4870310" y="0"/>
                  </a:lnTo>
                  <a:cubicBezTo>
                    <a:pt x="4889284" y="0"/>
                    <a:pt x="4907481" y="7538"/>
                    <a:pt x="4920898" y="20954"/>
                  </a:cubicBezTo>
                  <a:cubicBezTo>
                    <a:pt x="4934315" y="34371"/>
                    <a:pt x="4941852" y="52568"/>
                    <a:pt x="4941852" y="71543"/>
                  </a:cubicBezTo>
                  <a:lnTo>
                    <a:pt x="4941852" y="1677005"/>
                  </a:lnTo>
                  <a:cubicBezTo>
                    <a:pt x="4941852" y="1695979"/>
                    <a:pt x="4934315" y="1714176"/>
                    <a:pt x="4920898" y="1727593"/>
                  </a:cubicBezTo>
                  <a:cubicBezTo>
                    <a:pt x="4907481" y="1741010"/>
                    <a:pt x="4889284" y="1748547"/>
                    <a:pt x="4870310" y="1748547"/>
                  </a:cubicBezTo>
                  <a:lnTo>
                    <a:pt x="71543" y="1748547"/>
                  </a:lnTo>
                  <a:cubicBezTo>
                    <a:pt x="52568" y="1748547"/>
                    <a:pt x="34371" y="1741010"/>
                    <a:pt x="20954" y="1727593"/>
                  </a:cubicBezTo>
                  <a:cubicBezTo>
                    <a:pt x="7538" y="1714176"/>
                    <a:pt x="0" y="1695979"/>
                    <a:pt x="0" y="1677005"/>
                  </a:cubicBezTo>
                  <a:lnTo>
                    <a:pt x="0" y="71543"/>
                  </a:lnTo>
                  <a:cubicBezTo>
                    <a:pt x="0" y="52568"/>
                    <a:pt x="7538" y="34371"/>
                    <a:pt x="20954" y="20954"/>
                  </a:cubicBezTo>
                  <a:cubicBezTo>
                    <a:pt x="34371" y="7538"/>
                    <a:pt x="52568" y="0"/>
                    <a:pt x="71543" y="0"/>
                  </a:cubicBezTo>
                  <a:close/>
                </a:path>
              </a:pathLst>
            </a:custGeom>
            <a:solidFill>
              <a:srgbClr val="DAE3F3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4941852" cy="17961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647248" y="5802392"/>
            <a:ext cx="5452754" cy="1031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91"/>
              </a:lnSpc>
              <a:spcBef>
                <a:spcPct val="0"/>
              </a:spcBef>
            </a:pPr>
            <a:r>
              <a:rPr lang="en-US" b="true" sz="2665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</a:t>
            </a:r>
            <a:r>
              <a:rPr lang="en-US" b="true" sz="2665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որ</a:t>
            </a:r>
          </a:p>
          <a:p>
            <a:pPr algn="l">
              <a:lnSpc>
                <a:spcPts val="2691"/>
              </a:lnSpc>
              <a:spcBef>
                <a:spcPct val="0"/>
              </a:spcBef>
            </a:pPr>
            <a:r>
              <a:rPr lang="en-US" b="true" sz="2665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նյութատեխնիկական</a:t>
            </a:r>
          </a:p>
          <a:p>
            <a:pPr algn="l">
              <a:lnSpc>
                <a:spcPts val="2691"/>
              </a:lnSpc>
              <a:spcBef>
                <a:spcPct val="0"/>
              </a:spcBef>
            </a:pPr>
            <a:r>
              <a:rPr lang="en-US" b="true" sz="2665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հագեցվածություն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2579436" y="2600488"/>
            <a:ext cx="588842" cy="588842"/>
          </a:xfrm>
          <a:custGeom>
            <a:avLst/>
            <a:gdLst/>
            <a:ahLst/>
            <a:cxnLst/>
            <a:rect r="r" b="b" t="t" l="l"/>
            <a:pathLst>
              <a:path h="588842" w="588842">
                <a:moveTo>
                  <a:pt x="0" y="0"/>
                </a:moveTo>
                <a:lnTo>
                  <a:pt x="588843" y="0"/>
                </a:lnTo>
                <a:lnTo>
                  <a:pt x="588843" y="588842"/>
                </a:lnTo>
                <a:lnTo>
                  <a:pt x="0" y="5888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87246" y="5774291"/>
            <a:ext cx="559490" cy="559490"/>
          </a:xfrm>
          <a:custGeom>
            <a:avLst/>
            <a:gdLst/>
            <a:ahLst/>
            <a:cxnLst/>
            <a:rect r="r" b="b" t="t" l="l"/>
            <a:pathLst>
              <a:path h="559490" w="559490">
                <a:moveTo>
                  <a:pt x="0" y="0"/>
                </a:moveTo>
                <a:lnTo>
                  <a:pt x="559490" y="0"/>
                </a:lnTo>
                <a:lnTo>
                  <a:pt x="559490" y="559489"/>
                </a:lnTo>
                <a:lnTo>
                  <a:pt x="0" y="5594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6388596" y="6744533"/>
            <a:ext cx="5610339" cy="934275"/>
          </a:xfrm>
          <a:custGeom>
            <a:avLst/>
            <a:gdLst/>
            <a:ahLst/>
            <a:cxnLst/>
            <a:rect r="r" b="b" t="t" l="l"/>
            <a:pathLst>
              <a:path h="934275" w="5610339">
                <a:moveTo>
                  <a:pt x="0" y="0"/>
                </a:moveTo>
                <a:lnTo>
                  <a:pt x="5610339" y="0"/>
                </a:lnTo>
                <a:lnTo>
                  <a:pt x="5610339" y="934276"/>
                </a:lnTo>
                <a:lnTo>
                  <a:pt x="0" y="9342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5000"/>
            </a:blip>
            <a:stretch>
              <a:fillRect l="0" t="-26344" r="0" b="-30877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7034402" y="4364764"/>
            <a:ext cx="4649434" cy="1217306"/>
          </a:xfrm>
          <a:custGeom>
            <a:avLst/>
            <a:gdLst/>
            <a:ahLst/>
            <a:cxnLst/>
            <a:rect r="r" b="b" t="t" l="l"/>
            <a:pathLst>
              <a:path h="1217306" w="4649434">
                <a:moveTo>
                  <a:pt x="0" y="0"/>
                </a:moveTo>
                <a:lnTo>
                  <a:pt x="4649434" y="0"/>
                </a:lnTo>
                <a:lnTo>
                  <a:pt x="4649434" y="1217306"/>
                </a:lnTo>
                <a:lnTo>
                  <a:pt x="0" y="1217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5000"/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6676982" y="3840556"/>
            <a:ext cx="5207800" cy="1221354"/>
            <a:chOff x="0" y="0"/>
            <a:chExt cx="4663269" cy="1093648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4663270" cy="1093648"/>
            </a:xfrm>
            <a:custGeom>
              <a:avLst/>
              <a:gdLst/>
              <a:ahLst/>
              <a:cxnLst/>
              <a:rect r="r" b="b" t="t" l="l"/>
              <a:pathLst>
                <a:path h="1093648" w="4663270">
                  <a:moveTo>
                    <a:pt x="75817" y="0"/>
                  </a:moveTo>
                  <a:lnTo>
                    <a:pt x="4587453" y="0"/>
                  </a:lnTo>
                  <a:cubicBezTo>
                    <a:pt x="4629325" y="0"/>
                    <a:pt x="4663270" y="33944"/>
                    <a:pt x="4663270" y="75817"/>
                  </a:cubicBezTo>
                  <a:lnTo>
                    <a:pt x="4663270" y="1017831"/>
                  </a:lnTo>
                  <a:cubicBezTo>
                    <a:pt x="4663270" y="1037939"/>
                    <a:pt x="4655282" y="1057224"/>
                    <a:pt x="4641064" y="1071442"/>
                  </a:cubicBezTo>
                  <a:cubicBezTo>
                    <a:pt x="4626845" y="1085660"/>
                    <a:pt x="4607561" y="1093648"/>
                    <a:pt x="4587453" y="1093648"/>
                  </a:cubicBezTo>
                  <a:lnTo>
                    <a:pt x="75817" y="1093648"/>
                  </a:lnTo>
                  <a:cubicBezTo>
                    <a:pt x="33944" y="1093648"/>
                    <a:pt x="0" y="1059704"/>
                    <a:pt x="0" y="1017831"/>
                  </a:cubicBezTo>
                  <a:lnTo>
                    <a:pt x="0" y="75817"/>
                  </a:lnTo>
                  <a:cubicBezTo>
                    <a:pt x="0" y="33944"/>
                    <a:pt x="33944" y="0"/>
                    <a:pt x="75817" y="0"/>
                  </a:cubicBezTo>
                  <a:close/>
                </a:path>
              </a:pathLst>
            </a:custGeom>
            <a:solidFill>
              <a:srgbClr val="DAE3F3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47625"/>
              <a:ext cx="4663269" cy="1141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6895558" y="4171488"/>
            <a:ext cx="559490" cy="559490"/>
          </a:xfrm>
          <a:custGeom>
            <a:avLst/>
            <a:gdLst/>
            <a:ahLst/>
            <a:cxnLst/>
            <a:rect r="r" b="b" t="t" l="l"/>
            <a:pathLst>
              <a:path h="559490" w="559490">
                <a:moveTo>
                  <a:pt x="0" y="0"/>
                </a:moveTo>
                <a:lnTo>
                  <a:pt x="559490" y="0"/>
                </a:lnTo>
                <a:lnTo>
                  <a:pt x="559490" y="559489"/>
                </a:lnTo>
                <a:lnTo>
                  <a:pt x="0" y="5594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6676982" y="5376701"/>
            <a:ext cx="5216612" cy="2033552"/>
            <a:chOff x="0" y="0"/>
            <a:chExt cx="4789202" cy="1866938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4789202" cy="1866938"/>
            </a:xfrm>
            <a:custGeom>
              <a:avLst/>
              <a:gdLst/>
              <a:ahLst/>
              <a:cxnLst/>
              <a:rect r="r" b="b" t="t" l="l"/>
              <a:pathLst>
                <a:path h="1866938" w="4789202">
                  <a:moveTo>
                    <a:pt x="75689" y="0"/>
                  </a:moveTo>
                  <a:lnTo>
                    <a:pt x="4713513" y="0"/>
                  </a:lnTo>
                  <a:cubicBezTo>
                    <a:pt x="4755315" y="0"/>
                    <a:pt x="4789202" y="33887"/>
                    <a:pt x="4789202" y="75689"/>
                  </a:cubicBezTo>
                  <a:lnTo>
                    <a:pt x="4789202" y="1791250"/>
                  </a:lnTo>
                  <a:cubicBezTo>
                    <a:pt x="4789202" y="1833051"/>
                    <a:pt x="4755315" y="1866938"/>
                    <a:pt x="4713513" y="1866938"/>
                  </a:cubicBezTo>
                  <a:lnTo>
                    <a:pt x="75689" y="1866938"/>
                  </a:lnTo>
                  <a:cubicBezTo>
                    <a:pt x="33887" y="1866938"/>
                    <a:pt x="0" y="1833051"/>
                    <a:pt x="0" y="1791250"/>
                  </a:cubicBezTo>
                  <a:lnTo>
                    <a:pt x="0" y="75689"/>
                  </a:lnTo>
                  <a:cubicBezTo>
                    <a:pt x="0" y="33887"/>
                    <a:pt x="33887" y="0"/>
                    <a:pt x="75689" y="0"/>
                  </a:cubicBezTo>
                  <a:close/>
                </a:path>
              </a:pathLst>
            </a:custGeom>
            <a:solidFill>
              <a:srgbClr val="DAE3F3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47625"/>
              <a:ext cx="4789202" cy="19145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6888285" y="5795355"/>
            <a:ext cx="545700" cy="545700"/>
          </a:xfrm>
          <a:custGeom>
            <a:avLst/>
            <a:gdLst/>
            <a:ahLst/>
            <a:cxnLst/>
            <a:rect r="r" b="b" t="t" l="l"/>
            <a:pathLst>
              <a:path h="545700" w="545700">
                <a:moveTo>
                  <a:pt x="0" y="0"/>
                </a:moveTo>
                <a:lnTo>
                  <a:pt x="545699" y="0"/>
                </a:lnTo>
                <a:lnTo>
                  <a:pt x="545699" y="545700"/>
                </a:lnTo>
                <a:lnTo>
                  <a:pt x="0" y="5457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2272790" y="8803868"/>
            <a:ext cx="7506714" cy="1046398"/>
          </a:xfrm>
          <a:custGeom>
            <a:avLst/>
            <a:gdLst/>
            <a:ahLst/>
            <a:cxnLst/>
            <a:rect r="r" b="b" t="t" l="l"/>
            <a:pathLst>
              <a:path h="1046398" w="7506714">
                <a:moveTo>
                  <a:pt x="0" y="0"/>
                </a:moveTo>
                <a:lnTo>
                  <a:pt x="7506714" y="0"/>
                </a:lnTo>
                <a:lnTo>
                  <a:pt x="7506714" y="1046398"/>
                </a:lnTo>
                <a:lnTo>
                  <a:pt x="0" y="1046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5000"/>
            </a:blip>
            <a:stretch>
              <a:fillRect l="0" t="-31472" r="0" b="-56352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2284842" y="8006913"/>
            <a:ext cx="8303868" cy="1593910"/>
            <a:chOff x="0" y="0"/>
            <a:chExt cx="5697630" cy="1093648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5697630" cy="1093648"/>
            </a:xfrm>
            <a:custGeom>
              <a:avLst/>
              <a:gdLst/>
              <a:ahLst/>
              <a:cxnLst/>
              <a:rect r="r" b="b" t="t" l="l"/>
              <a:pathLst>
                <a:path h="1093648" w="5697630">
                  <a:moveTo>
                    <a:pt x="47549" y="0"/>
                  </a:moveTo>
                  <a:lnTo>
                    <a:pt x="5650081" y="0"/>
                  </a:lnTo>
                  <a:cubicBezTo>
                    <a:pt x="5676342" y="0"/>
                    <a:pt x="5697630" y="21288"/>
                    <a:pt x="5697630" y="47549"/>
                  </a:cubicBezTo>
                  <a:lnTo>
                    <a:pt x="5697630" y="1046100"/>
                  </a:lnTo>
                  <a:cubicBezTo>
                    <a:pt x="5697630" y="1072360"/>
                    <a:pt x="5676342" y="1093648"/>
                    <a:pt x="5650081" y="1093648"/>
                  </a:cubicBezTo>
                  <a:lnTo>
                    <a:pt x="47549" y="1093648"/>
                  </a:lnTo>
                  <a:cubicBezTo>
                    <a:pt x="21288" y="1093648"/>
                    <a:pt x="0" y="1072360"/>
                    <a:pt x="0" y="1046100"/>
                  </a:cubicBezTo>
                  <a:lnTo>
                    <a:pt x="0" y="47549"/>
                  </a:lnTo>
                  <a:cubicBezTo>
                    <a:pt x="0" y="21288"/>
                    <a:pt x="21288" y="0"/>
                    <a:pt x="47549" y="0"/>
                  </a:cubicBezTo>
                  <a:close/>
                </a:path>
              </a:pathLst>
            </a:custGeom>
            <a:solidFill>
              <a:srgbClr val="DAE3F3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47625"/>
              <a:ext cx="5697630" cy="1141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2970762" y="8333939"/>
            <a:ext cx="2449792" cy="107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8"/>
              </a:lnSpc>
              <a:spcBef>
                <a:spcPct val="0"/>
              </a:spcBef>
            </a:pPr>
            <a:r>
              <a:rPr lang="en-US" b="true" sz="791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146 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0" id="40"/>
          <p:cNvGrpSpPr/>
          <p:nvPr/>
        </p:nvGrpSpPr>
        <p:grpSpPr>
          <a:xfrm rot="-5400000">
            <a:off x="12760806" y="232350"/>
            <a:ext cx="4733491" cy="4751466"/>
            <a:chOff x="0" y="0"/>
            <a:chExt cx="6110402" cy="6133605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6110351" cy="6133592"/>
            </a:xfrm>
            <a:custGeom>
              <a:avLst/>
              <a:gdLst/>
              <a:ahLst/>
              <a:cxnLst/>
              <a:rect r="r" b="b" t="t" l="l"/>
              <a:pathLst>
                <a:path h="6133592" w="6110351">
                  <a:moveTo>
                    <a:pt x="0" y="3066796"/>
                  </a:moveTo>
                  <a:lnTo>
                    <a:pt x="3055239" y="0"/>
                  </a:lnTo>
                  <a:lnTo>
                    <a:pt x="6110351" y="0"/>
                  </a:lnTo>
                  <a:lnTo>
                    <a:pt x="0" y="6133592"/>
                  </a:lnTo>
                  <a:close/>
                </a:path>
              </a:pathLst>
            </a:custGeom>
            <a:solidFill>
              <a:srgbClr val="040F2E"/>
            </a:solidFill>
          </p:spPr>
        </p:sp>
      </p:grpSp>
      <p:grpSp>
        <p:nvGrpSpPr>
          <p:cNvPr name="Group 42" id="42"/>
          <p:cNvGrpSpPr/>
          <p:nvPr/>
        </p:nvGrpSpPr>
        <p:grpSpPr>
          <a:xfrm rot="0">
            <a:off x="15108951" y="7704687"/>
            <a:ext cx="4600204" cy="4582801"/>
            <a:chOff x="0" y="0"/>
            <a:chExt cx="6133605" cy="6110402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6133592" cy="6110351"/>
            </a:xfrm>
            <a:custGeom>
              <a:avLst/>
              <a:gdLst/>
              <a:ahLst/>
              <a:cxnLst/>
              <a:rect r="r" b="b" t="t" l="l"/>
              <a:pathLst>
                <a:path h="6110351" w="6133592">
                  <a:moveTo>
                    <a:pt x="6133592" y="3055239"/>
                  </a:moveTo>
                  <a:lnTo>
                    <a:pt x="3066796" y="0"/>
                  </a:lnTo>
                  <a:lnTo>
                    <a:pt x="0" y="0"/>
                  </a:lnTo>
                  <a:lnTo>
                    <a:pt x="6133592" y="6110351"/>
                  </a:lnTo>
                  <a:close/>
                </a:path>
              </a:pathLst>
            </a:custGeom>
            <a:solidFill>
              <a:srgbClr val="DAE3F3"/>
            </a:solidFill>
          </p:spPr>
        </p:sp>
      </p:grpSp>
      <p:grpSp>
        <p:nvGrpSpPr>
          <p:cNvPr name="Group 44" id="44"/>
          <p:cNvGrpSpPr/>
          <p:nvPr/>
        </p:nvGrpSpPr>
        <p:grpSpPr>
          <a:xfrm rot="-5400000">
            <a:off x="12738947" y="2979669"/>
            <a:ext cx="4582801" cy="4600204"/>
            <a:chOff x="0" y="0"/>
            <a:chExt cx="6110402" cy="6133605"/>
          </a:xfrm>
        </p:grpSpPr>
        <p:sp>
          <p:nvSpPr>
            <p:cNvPr name="Freeform 45" id="45"/>
            <p:cNvSpPr/>
            <p:nvPr/>
          </p:nvSpPr>
          <p:spPr>
            <a:xfrm flipH="false" flipV="false" rot="5400000">
              <a:off x="-11620" y="11620"/>
              <a:ext cx="6133592" cy="6110351"/>
            </a:xfrm>
            <a:custGeom>
              <a:avLst/>
              <a:gdLst/>
              <a:ahLst/>
              <a:cxnLst/>
              <a:rect r="r" b="b" t="t" l="l"/>
              <a:pathLst>
                <a:path h="6110351" w="6133592">
                  <a:moveTo>
                    <a:pt x="3066796" y="6110351"/>
                  </a:moveTo>
                  <a:lnTo>
                    <a:pt x="0" y="3055112"/>
                  </a:lnTo>
                  <a:lnTo>
                    <a:pt x="0" y="0"/>
                  </a:lnTo>
                  <a:lnTo>
                    <a:pt x="6133591" y="6110351"/>
                  </a:lnTo>
                  <a:close/>
                </a:path>
              </a:pathLst>
            </a:custGeom>
            <a:blipFill>
              <a:blip r:embed="rId13"/>
              <a:stretch>
                <a:fillRect l="-34110" t="-380" r="-15889" b="0"/>
              </a:stretch>
            </a:blipFill>
          </p:spPr>
        </p:sp>
      </p:grpSp>
      <p:grpSp>
        <p:nvGrpSpPr>
          <p:cNvPr name="Group 46" id="46"/>
          <p:cNvGrpSpPr/>
          <p:nvPr/>
        </p:nvGrpSpPr>
        <p:grpSpPr>
          <a:xfrm rot="-5400000">
            <a:off x="12740116" y="5611255"/>
            <a:ext cx="5198315" cy="5218055"/>
            <a:chOff x="0" y="0"/>
            <a:chExt cx="6110402" cy="6133605"/>
          </a:xfrm>
        </p:grpSpPr>
        <p:sp>
          <p:nvSpPr>
            <p:cNvPr name="Freeform 47" id="47"/>
            <p:cNvSpPr/>
            <p:nvPr/>
          </p:nvSpPr>
          <p:spPr>
            <a:xfrm flipH="false" flipV="false" rot="3217624">
              <a:off x="585909" y="-1211880"/>
              <a:ext cx="3126735" cy="8557353"/>
            </a:xfrm>
            <a:custGeom>
              <a:avLst/>
              <a:gdLst/>
              <a:ahLst/>
              <a:cxnLst/>
              <a:rect r="r" b="b" t="t" l="l"/>
              <a:pathLst>
                <a:path h="8557353" w="3126735">
                  <a:moveTo>
                    <a:pt x="657430" y="6738624"/>
                  </a:moveTo>
                  <a:lnTo>
                    <a:pt x="0" y="2459897"/>
                  </a:lnTo>
                  <a:lnTo>
                    <a:pt x="1811799" y="0"/>
                  </a:lnTo>
                  <a:lnTo>
                    <a:pt x="3126735" y="8557352"/>
                  </a:lnTo>
                  <a:close/>
                </a:path>
              </a:pathLst>
            </a:custGeom>
            <a:blipFill>
              <a:blip r:embed="rId14"/>
              <a:stretch>
                <a:fillRect l="-33387" t="-60810" r="-164676" b="-2616"/>
              </a:stretch>
            </a:blipFill>
          </p:spPr>
        </p:sp>
      </p:grpSp>
      <p:grpSp>
        <p:nvGrpSpPr>
          <p:cNvPr name="Group 48" id="48"/>
          <p:cNvGrpSpPr/>
          <p:nvPr/>
        </p:nvGrpSpPr>
        <p:grpSpPr>
          <a:xfrm rot="0">
            <a:off x="14266294" y="4143285"/>
            <a:ext cx="4803109" cy="4784939"/>
            <a:chOff x="0" y="0"/>
            <a:chExt cx="6133605" cy="6110402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6133592" cy="6110351"/>
            </a:xfrm>
            <a:custGeom>
              <a:avLst/>
              <a:gdLst/>
              <a:ahLst/>
              <a:cxnLst/>
              <a:rect r="r" b="b" t="t" l="l"/>
              <a:pathLst>
                <a:path h="6110351" w="6133592">
                  <a:moveTo>
                    <a:pt x="6133592" y="3055239"/>
                  </a:moveTo>
                  <a:lnTo>
                    <a:pt x="3066796" y="0"/>
                  </a:lnTo>
                  <a:lnTo>
                    <a:pt x="0" y="0"/>
                  </a:lnTo>
                  <a:lnTo>
                    <a:pt x="6133592" y="6110351"/>
                  </a:lnTo>
                  <a:close/>
                </a:path>
              </a:pathLst>
            </a:custGeom>
            <a:blipFill>
              <a:blip r:embed="rId15"/>
              <a:stretch>
                <a:fillRect l="-10205" t="0" r="-67379" b="0"/>
              </a:stretch>
            </a:blipFill>
          </p:spPr>
        </p:sp>
      </p:grpSp>
      <p:sp>
        <p:nvSpPr>
          <p:cNvPr name="TextBox 50" id="50"/>
          <p:cNvSpPr txBox="true"/>
          <p:nvPr/>
        </p:nvSpPr>
        <p:spPr>
          <a:xfrm rot="0">
            <a:off x="3237323" y="2422962"/>
            <a:ext cx="7156717" cy="1050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14"/>
              </a:lnSpc>
              <a:spcBef>
                <a:spcPct val="0"/>
              </a:spcBef>
            </a:pPr>
            <a:r>
              <a:rPr lang="en-US" b="true" sz="2687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Ուժային միջոցների գործադրման ստանդարտացված գործելակարգի հաստատում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7670312" y="4215198"/>
            <a:ext cx="4950865" cy="696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91"/>
              </a:lnSpc>
            </a:pPr>
            <a:r>
              <a:rPr lang="en-US" sz="2665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Բանակցային խմբի</a:t>
            </a:r>
          </a:p>
          <a:p>
            <a:pPr algn="l">
              <a:lnSpc>
                <a:spcPts val="2691"/>
              </a:lnSpc>
              <a:spcBef>
                <a:spcPct val="0"/>
              </a:spcBef>
            </a:pPr>
            <a:r>
              <a:rPr lang="en-US" b="true" sz="2665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ձևավորում 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7624231" y="5533370"/>
            <a:ext cx="5396313" cy="1701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91"/>
              </a:lnSpc>
            </a:pPr>
            <a:r>
              <a:rPr lang="en-US" sz="2665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Հատուկ</a:t>
            </a:r>
          </a:p>
          <a:p>
            <a:pPr algn="l">
              <a:lnSpc>
                <a:spcPts val="2691"/>
              </a:lnSpc>
            </a:pPr>
            <a:r>
              <a:rPr lang="en-US" sz="2665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մարտավարական գործողությունների կազմակերպման</a:t>
            </a:r>
          </a:p>
          <a:p>
            <a:pPr algn="l">
              <a:lnSpc>
                <a:spcPts val="2691"/>
              </a:lnSpc>
              <a:spcBef>
                <a:spcPct val="0"/>
              </a:spcBef>
            </a:pPr>
            <a:r>
              <a:rPr lang="en-US" b="true" sz="2665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գնդի ձևավորում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5230557" y="8293837"/>
            <a:ext cx="5850617" cy="1366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91"/>
              </a:lnSpc>
            </a:pPr>
            <a:r>
              <a:rPr lang="en-US" sz="2665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հանցագործության բացա</a:t>
            </a:r>
            <a:r>
              <a:rPr lang="en-US" sz="2665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հայտում Գվարդիայի ծառայողների կողմից </a:t>
            </a:r>
          </a:p>
          <a:p>
            <a:pPr algn="l">
              <a:lnSpc>
                <a:spcPts val="2691"/>
              </a:lnSpc>
              <a:spcBef>
                <a:spcPct val="0"/>
              </a:spcBef>
            </a:pPr>
          </a:p>
        </p:txBody>
      </p:sp>
      <p:sp>
        <p:nvSpPr>
          <p:cNvPr name="TextBox 54" id="54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25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8515013" y="0"/>
            <a:ext cx="9772987" cy="5497306"/>
            <a:chOff x="0" y="0"/>
            <a:chExt cx="6089457" cy="34253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solidFill>
              <a:srgbClr val="539BE0"/>
            </a:solidFill>
          </p:spPr>
        </p:sp>
        <p:sp>
          <p:nvSpPr>
            <p:cNvPr name="Freeform 4" id="4"/>
            <p:cNvSpPr/>
            <p:nvPr/>
          </p:nvSpPr>
          <p:spPr>
            <a:xfrm flipH="tru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3"/>
              <a:stretch>
                <a:fillRect l="0" t="-17631" r="0" b="-886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2549856" y="4019965"/>
            <a:ext cx="16230600" cy="1287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3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ՆԳՆ կազմում ձևավորվում է նոր մասնագիտացված ստորաբաժանում՝ </a:t>
            </a:r>
          </a:p>
          <a:p>
            <a:pPr algn="l">
              <a:lnSpc>
                <a:spcPts val="3360"/>
              </a:lnSpc>
            </a:pPr>
            <a:r>
              <a:rPr lang="en-US" b="true" sz="3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Հանցավորության վիճակագրության և հետազոտական կենտրոն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976731" y="5527020"/>
            <a:ext cx="1276673" cy="1290112"/>
          </a:xfrm>
          <a:custGeom>
            <a:avLst/>
            <a:gdLst/>
            <a:ahLst/>
            <a:cxnLst/>
            <a:rect r="r" b="b" t="t" l="l"/>
            <a:pathLst>
              <a:path h="1290112" w="1276673">
                <a:moveTo>
                  <a:pt x="0" y="0"/>
                </a:moveTo>
                <a:lnTo>
                  <a:pt x="1276674" y="0"/>
                </a:lnTo>
                <a:lnTo>
                  <a:pt x="1276674" y="1290112"/>
                </a:lnTo>
                <a:lnTo>
                  <a:pt x="0" y="1290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79077" y="7135457"/>
            <a:ext cx="1145150" cy="1159646"/>
          </a:xfrm>
          <a:custGeom>
            <a:avLst/>
            <a:gdLst/>
            <a:ahLst/>
            <a:cxnLst/>
            <a:rect r="r" b="b" t="t" l="l"/>
            <a:pathLst>
              <a:path h="1159646" w="1145150">
                <a:moveTo>
                  <a:pt x="0" y="0"/>
                </a:moveTo>
                <a:lnTo>
                  <a:pt x="1145151" y="0"/>
                </a:lnTo>
                <a:lnTo>
                  <a:pt x="1145151" y="1159645"/>
                </a:lnTo>
                <a:lnTo>
                  <a:pt x="0" y="11596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4356" y="4059176"/>
            <a:ext cx="1175919" cy="1133158"/>
          </a:xfrm>
          <a:custGeom>
            <a:avLst/>
            <a:gdLst/>
            <a:ahLst/>
            <a:cxnLst/>
            <a:rect r="r" b="b" t="t" l="l"/>
            <a:pathLst>
              <a:path h="1133158" w="1175919">
                <a:moveTo>
                  <a:pt x="0" y="0"/>
                </a:moveTo>
                <a:lnTo>
                  <a:pt x="1175919" y="0"/>
                </a:lnTo>
                <a:lnTo>
                  <a:pt x="1175919" y="1133157"/>
                </a:lnTo>
                <a:lnTo>
                  <a:pt x="0" y="11331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76731" y="2748653"/>
            <a:ext cx="1175919" cy="980422"/>
          </a:xfrm>
          <a:custGeom>
            <a:avLst/>
            <a:gdLst/>
            <a:ahLst/>
            <a:cxnLst/>
            <a:rect r="r" b="b" t="t" l="l"/>
            <a:pathLst>
              <a:path h="980422" w="1175919">
                <a:moveTo>
                  <a:pt x="0" y="0"/>
                </a:moveTo>
                <a:lnTo>
                  <a:pt x="1175919" y="0"/>
                </a:lnTo>
                <a:lnTo>
                  <a:pt x="1175919" y="980422"/>
                </a:lnTo>
                <a:lnTo>
                  <a:pt x="0" y="980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79077" y="8547899"/>
            <a:ext cx="1088227" cy="1088227"/>
          </a:xfrm>
          <a:custGeom>
            <a:avLst/>
            <a:gdLst/>
            <a:ahLst/>
            <a:cxnLst/>
            <a:rect r="r" b="b" t="t" l="l"/>
            <a:pathLst>
              <a:path h="1088227" w="1088227">
                <a:moveTo>
                  <a:pt x="0" y="0"/>
                </a:moveTo>
                <a:lnTo>
                  <a:pt x="1088228" y="0"/>
                </a:lnTo>
                <a:lnTo>
                  <a:pt x="1088228" y="1088227"/>
                </a:lnTo>
                <a:lnTo>
                  <a:pt x="0" y="10882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502231" y="2855850"/>
            <a:ext cx="10742390" cy="908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b="true" sz="3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Հանցավորության կանխարգելման</a:t>
            </a:r>
          </a:p>
          <a:p>
            <a:pPr algn="l">
              <a:lnSpc>
                <a:spcPts val="3500"/>
              </a:lnSpc>
            </a:pPr>
            <a:r>
              <a:rPr lang="en-US" b="true" sz="3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ռազմավարությունը շրջանառված է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52608" y="5788218"/>
            <a:ext cx="12077740" cy="853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5"/>
              </a:lnSpc>
            </a:pPr>
            <a:r>
              <a:rPr lang="en-US" b="true" sz="3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Քրեաբանական վերլուծություններ՝ արհեստական բանականության գործիքակազմի կիրառմամբ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23431" y="7102882"/>
            <a:ext cx="9864891" cy="1238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b="true" sz="3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Հանցավորության վիճակագրության մշակման և վերլուծության գործընթացի վերափոխում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326227" y="690693"/>
            <a:ext cx="13473698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ՀԱՆՑԱՎՈՐՈՒԹՅԱՆ</a:t>
            </a:r>
          </a:p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ԴԵՄ ՊԱՅՔԱՐ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494969" y="8792979"/>
            <a:ext cx="9864891" cy="43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3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Կ</a:t>
            </a:r>
            <a:r>
              <a:rPr lang="en-US" sz="3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իբեռլաբորատորիա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26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38" r="0" b="-7563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1903" y="2239776"/>
            <a:ext cx="4025885" cy="7398191"/>
            <a:chOff x="0" y="0"/>
            <a:chExt cx="699222" cy="12849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99222" cy="1284929"/>
            </a:xfrm>
            <a:custGeom>
              <a:avLst/>
              <a:gdLst/>
              <a:ahLst/>
              <a:cxnLst/>
              <a:rect r="r" b="b" t="t" l="l"/>
              <a:pathLst>
                <a:path h="1284929" w="699222">
                  <a:moveTo>
                    <a:pt x="98075" y="0"/>
                  </a:moveTo>
                  <a:lnTo>
                    <a:pt x="601147" y="0"/>
                  </a:lnTo>
                  <a:cubicBezTo>
                    <a:pt x="627158" y="0"/>
                    <a:pt x="652104" y="10333"/>
                    <a:pt x="670496" y="28725"/>
                  </a:cubicBezTo>
                  <a:cubicBezTo>
                    <a:pt x="688889" y="47118"/>
                    <a:pt x="699222" y="72064"/>
                    <a:pt x="699222" y="98075"/>
                  </a:cubicBezTo>
                  <a:lnTo>
                    <a:pt x="699222" y="1186854"/>
                  </a:lnTo>
                  <a:cubicBezTo>
                    <a:pt x="699222" y="1212865"/>
                    <a:pt x="688889" y="1237811"/>
                    <a:pt x="670496" y="1256203"/>
                  </a:cubicBezTo>
                  <a:cubicBezTo>
                    <a:pt x="652104" y="1274596"/>
                    <a:pt x="627158" y="1284929"/>
                    <a:pt x="601147" y="1284929"/>
                  </a:cubicBezTo>
                  <a:lnTo>
                    <a:pt x="98075" y="1284929"/>
                  </a:lnTo>
                  <a:cubicBezTo>
                    <a:pt x="72064" y="1284929"/>
                    <a:pt x="47118" y="1274596"/>
                    <a:pt x="28725" y="1256203"/>
                  </a:cubicBezTo>
                  <a:cubicBezTo>
                    <a:pt x="10333" y="1237811"/>
                    <a:pt x="0" y="1212865"/>
                    <a:pt x="0" y="1186854"/>
                  </a:cubicBezTo>
                  <a:lnTo>
                    <a:pt x="0" y="98075"/>
                  </a:lnTo>
                  <a:cubicBezTo>
                    <a:pt x="0" y="72064"/>
                    <a:pt x="10333" y="47118"/>
                    <a:pt x="28725" y="28725"/>
                  </a:cubicBezTo>
                  <a:cubicBezTo>
                    <a:pt x="47118" y="10333"/>
                    <a:pt x="72064" y="0"/>
                    <a:pt x="98075" y="0"/>
                  </a:cubicBezTo>
                  <a:close/>
                </a:path>
              </a:pathLst>
            </a:custGeom>
            <a:solidFill>
              <a:srgbClr val="1A1E4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699222" cy="13420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98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8803480" y="6827526"/>
            <a:ext cx="2960004" cy="2724740"/>
            <a:chOff x="0" y="0"/>
            <a:chExt cx="966425" cy="88961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66425" cy="889612"/>
            </a:xfrm>
            <a:custGeom>
              <a:avLst/>
              <a:gdLst/>
              <a:ahLst/>
              <a:cxnLst/>
              <a:rect r="r" b="b" t="t" l="l"/>
              <a:pathLst>
                <a:path h="889612" w="966425">
                  <a:moveTo>
                    <a:pt x="133391" y="0"/>
                  </a:moveTo>
                  <a:lnTo>
                    <a:pt x="833034" y="0"/>
                  </a:lnTo>
                  <a:cubicBezTo>
                    <a:pt x="868411" y="0"/>
                    <a:pt x="902340" y="14054"/>
                    <a:pt x="927355" y="39069"/>
                  </a:cubicBezTo>
                  <a:cubicBezTo>
                    <a:pt x="952371" y="64085"/>
                    <a:pt x="966425" y="98014"/>
                    <a:pt x="966425" y="133391"/>
                  </a:cubicBezTo>
                  <a:lnTo>
                    <a:pt x="966425" y="756221"/>
                  </a:lnTo>
                  <a:cubicBezTo>
                    <a:pt x="966425" y="829891"/>
                    <a:pt x="906704" y="889612"/>
                    <a:pt x="833034" y="889612"/>
                  </a:cubicBezTo>
                  <a:lnTo>
                    <a:pt x="133391" y="889612"/>
                  </a:lnTo>
                  <a:cubicBezTo>
                    <a:pt x="98014" y="889612"/>
                    <a:pt x="64085" y="875559"/>
                    <a:pt x="39069" y="850543"/>
                  </a:cubicBezTo>
                  <a:cubicBezTo>
                    <a:pt x="14054" y="825527"/>
                    <a:pt x="0" y="791599"/>
                    <a:pt x="0" y="756221"/>
                  </a:cubicBezTo>
                  <a:lnTo>
                    <a:pt x="0" y="133391"/>
                  </a:lnTo>
                  <a:cubicBezTo>
                    <a:pt x="0" y="59721"/>
                    <a:pt x="59721" y="0"/>
                    <a:pt x="133391" y="0"/>
                  </a:cubicBezTo>
                  <a:close/>
                </a:path>
              </a:pathLst>
            </a:custGeom>
            <a:solidFill>
              <a:srgbClr val="ECF0F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966425" cy="9467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98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9124853" y="8036424"/>
            <a:ext cx="3614565" cy="2064820"/>
          </a:xfrm>
          <a:custGeom>
            <a:avLst/>
            <a:gdLst/>
            <a:ahLst/>
            <a:cxnLst/>
            <a:rect r="r" b="b" t="t" l="l"/>
            <a:pathLst>
              <a:path h="2064820" w="3614565">
                <a:moveTo>
                  <a:pt x="0" y="0"/>
                </a:moveTo>
                <a:lnTo>
                  <a:pt x="3614565" y="0"/>
                </a:lnTo>
                <a:lnTo>
                  <a:pt x="3614565" y="2064820"/>
                </a:lnTo>
                <a:lnTo>
                  <a:pt x="0" y="20648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0" id="10"/>
          <p:cNvGrpSpPr/>
          <p:nvPr/>
        </p:nvGrpSpPr>
        <p:grpSpPr>
          <a:xfrm rot="0">
            <a:off x="4962576" y="6019408"/>
            <a:ext cx="4031824" cy="3618560"/>
            <a:chOff x="0" y="0"/>
            <a:chExt cx="1316368" cy="118143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16368" cy="1181439"/>
            </a:xfrm>
            <a:custGeom>
              <a:avLst/>
              <a:gdLst/>
              <a:ahLst/>
              <a:cxnLst/>
              <a:rect r="r" b="b" t="t" l="l"/>
              <a:pathLst>
                <a:path h="1181439" w="1316368">
                  <a:moveTo>
                    <a:pt x="97930" y="0"/>
                  </a:moveTo>
                  <a:lnTo>
                    <a:pt x="1218438" y="0"/>
                  </a:lnTo>
                  <a:cubicBezTo>
                    <a:pt x="1244410" y="0"/>
                    <a:pt x="1269319" y="10318"/>
                    <a:pt x="1287685" y="28683"/>
                  </a:cubicBezTo>
                  <a:cubicBezTo>
                    <a:pt x="1306050" y="47049"/>
                    <a:pt x="1316368" y="71958"/>
                    <a:pt x="1316368" y="97930"/>
                  </a:cubicBezTo>
                  <a:lnTo>
                    <a:pt x="1316368" y="1083509"/>
                  </a:lnTo>
                  <a:cubicBezTo>
                    <a:pt x="1316368" y="1109482"/>
                    <a:pt x="1306050" y="1134391"/>
                    <a:pt x="1287685" y="1152756"/>
                  </a:cubicBezTo>
                  <a:cubicBezTo>
                    <a:pt x="1269319" y="1171122"/>
                    <a:pt x="1244410" y="1181439"/>
                    <a:pt x="1218438" y="1181439"/>
                  </a:cubicBezTo>
                  <a:lnTo>
                    <a:pt x="97930" y="1181439"/>
                  </a:lnTo>
                  <a:cubicBezTo>
                    <a:pt x="71958" y="1181439"/>
                    <a:pt x="47049" y="1171122"/>
                    <a:pt x="28683" y="1152756"/>
                  </a:cubicBezTo>
                  <a:cubicBezTo>
                    <a:pt x="10318" y="1134391"/>
                    <a:pt x="0" y="1109482"/>
                    <a:pt x="0" y="1083509"/>
                  </a:cubicBezTo>
                  <a:lnTo>
                    <a:pt x="0" y="97930"/>
                  </a:lnTo>
                  <a:cubicBezTo>
                    <a:pt x="0" y="71958"/>
                    <a:pt x="10318" y="47049"/>
                    <a:pt x="28683" y="28683"/>
                  </a:cubicBezTo>
                  <a:cubicBezTo>
                    <a:pt x="47049" y="10318"/>
                    <a:pt x="71958" y="0"/>
                    <a:pt x="97930" y="0"/>
                  </a:cubicBezTo>
                  <a:close/>
                </a:path>
              </a:pathLst>
            </a:custGeom>
            <a:solidFill>
              <a:srgbClr val="CAD3DE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1316368" cy="12385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98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182477" y="6019408"/>
            <a:ext cx="4049979" cy="3618560"/>
            <a:chOff x="0" y="0"/>
            <a:chExt cx="1322295" cy="118143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322295" cy="1181439"/>
            </a:xfrm>
            <a:custGeom>
              <a:avLst/>
              <a:gdLst/>
              <a:ahLst/>
              <a:cxnLst/>
              <a:rect r="r" b="b" t="t" l="l"/>
              <a:pathLst>
                <a:path h="1181439" w="1322295">
                  <a:moveTo>
                    <a:pt x="97491" y="0"/>
                  </a:moveTo>
                  <a:lnTo>
                    <a:pt x="1224804" y="0"/>
                  </a:lnTo>
                  <a:cubicBezTo>
                    <a:pt x="1250660" y="0"/>
                    <a:pt x="1275458" y="10271"/>
                    <a:pt x="1293741" y="28555"/>
                  </a:cubicBezTo>
                  <a:cubicBezTo>
                    <a:pt x="1312024" y="46838"/>
                    <a:pt x="1322295" y="71635"/>
                    <a:pt x="1322295" y="97491"/>
                  </a:cubicBezTo>
                  <a:lnTo>
                    <a:pt x="1322295" y="1083948"/>
                  </a:lnTo>
                  <a:cubicBezTo>
                    <a:pt x="1322295" y="1109804"/>
                    <a:pt x="1312024" y="1134602"/>
                    <a:pt x="1293741" y="1152885"/>
                  </a:cubicBezTo>
                  <a:cubicBezTo>
                    <a:pt x="1275458" y="1171168"/>
                    <a:pt x="1250660" y="1181439"/>
                    <a:pt x="1224804" y="1181439"/>
                  </a:cubicBezTo>
                  <a:lnTo>
                    <a:pt x="97491" y="1181439"/>
                  </a:lnTo>
                  <a:cubicBezTo>
                    <a:pt x="71635" y="1181439"/>
                    <a:pt x="46838" y="1171168"/>
                    <a:pt x="28555" y="1152885"/>
                  </a:cubicBezTo>
                  <a:cubicBezTo>
                    <a:pt x="10271" y="1134602"/>
                    <a:pt x="0" y="1109804"/>
                    <a:pt x="0" y="1083948"/>
                  </a:cubicBezTo>
                  <a:lnTo>
                    <a:pt x="0" y="97491"/>
                  </a:lnTo>
                  <a:cubicBezTo>
                    <a:pt x="0" y="71635"/>
                    <a:pt x="10271" y="46838"/>
                    <a:pt x="28555" y="28555"/>
                  </a:cubicBezTo>
                  <a:cubicBezTo>
                    <a:pt x="46838" y="10271"/>
                    <a:pt x="71635" y="0"/>
                    <a:pt x="97491" y="0"/>
                  </a:cubicBezTo>
                  <a:close/>
                </a:path>
              </a:pathLst>
            </a:custGeom>
            <a:solidFill>
              <a:srgbClr val="1A1E49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1322295" cy="12385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98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934046" y="2249170"/>
            <a:ext cx="4031824" cy="3618560"/>
            <a:chOff x="0" y="0"/>
            <a:chExt cx="1316368" cy="118143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316368" cy="1181439"/>
            </a:xfrm>
            <a:custGeom>
              <a:avLst/>
              <a:gdLst/>
              <a:ahLst/>
              <a:cxnLst/>
              <a:rect r="r" b="b" t="t" l="l"/>
              <a:pathLst>
                <a:path h="1181439" w="1316368">
                  <a:moveTo>
                    <a:pt x="97930" y="0"/>
                  </a:moveTo>
                  <a:lnTo>
                    <a:pt x="1218438" y="0"/>
                  </a:lnTo>
                  <a:cubicBezTo>
                    <a:pt x="1244410" y="0"/>
                    <a:pt x="1269319" y="10318"/>
                    <a:pt x="1287685" y="28683"/>
                  </a:cubicBezTo>
                  <a:cubicBezTo>
                    <a:pt x="1306050" y="47049"/>
                    <a:pt x="1316368" y="71958"/>
                    <a:pt x="1316368" y="97930"/>
                  </a:cubicBezTo>
                  <a:lnTo>
                    <a:pt x="1316368" y="1083509"/>
                  </a:lnTo>
                  <a:cubicBezTo>
                    <a:pt x="1316368" y="1109482"/>
                    <a:pt x="1306050" y="1134391"/>
                    <a:pt x="1287685" y="1152756"/>
                  </a:cubicBezTo>
                  <a:cubicBezTo>
                    <a:pt x="1269319" y="1171122"/>
                    <a:pt x="1244410" y="1181439"/>
                    <a:pt x="1218438" y="1181439"/>
                  </a:cubicBezTo>
                  <a:lnTo>
                    <a:pt x="97930" y="1181439"/>
                  </a:lnTo>
                  <a:cubicBezTo>
                    <a:pt x="71958" y="1181439"/>
                    <a:pt x="47049" y="1171122"/>
                    <a:pt x="28683" y="1152756"/>
                  </a:cubicBezTo>
                  <a:cubicBezTo>
                    <a:pt x="10318" y="1134391"/>
                    <a:pt x="0" y="1109482"/>
                    <a:pt x="0" y="1083509"/>
                  </a:cubicBezTo>
                  <a:lnTo>
                    <a:pt x="0" y="97930"/>
                  </a:lnTo>
                  <a:cubicBezTo>
                    <a:pt x="0" y="71958"/>
                    <a:pt x="10318" y="47049"/>
                    <a:pt x="28683" y="28683"/>
                  </a:cubicBezTo>
                  <a:cubicBezTo>
                    <a:pt x="47049" y="10318"/>
                    <a:pt x="71958" y="0"/>
                    <a:pt x="97930" y="0"/>
                  </a:cubicBezTo>
                  <a:close/>
                </a:path>
              </a:pathLst>
            </a:custGeom>
            <a:solidFill>
              <a:srgbClr val="1A1E49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57150"/>
              <a:ext cx="1316368" cy="12385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98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449677" y="2249170"/>
            <a:ext cx="3812215" cy="3618560"/>
            <a:chOff x="0" y="0"/>
            <a:chExt cx="662111" cy="62847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62111" cy="628477"/>
            </a:xfrm>
            <a:custGeom>
              <a:avLst/>
              <a:gdLst/>
              <a:ahLst/>
              <a:cxnLst/>
              <a:rect r="r" b="b" t="t" l="l"/>
              <a:pathLst>
                <a:path h="628477" w="662111">
                  <a:moveTo>
                    <a:pt x="103572" y="0"/>
                  </a:moveTo>
                  <a:lnTo>
                    <a:pt x="558539" y="0"/>
                  </a:lnTo>
                  <a:cubicBezTo>
                    <a:pt x="615740" y="0"/>
                    <a:pt x="662111" y="46371"/>
                    <a:pt x="662111" y="103572"/>
                  </a:cubicBezTo>
                  <a:lnTo>
                    <a:pt x="662111" y="524905"/>
                  </a:lnTo>
                  <a:cubicBezTo>
                    <a:pt x="662111" y="582106"/>
                    <a:pt x="615740" y="628477"/>
                    <a:pt x="558539" y="628477"/>
                  </a:cubicBezTo>
                  <a:lnTo>
                    <a:pt x="103572" y="628477"/>
                  </a:lnTo>
                  <a:cubicBezTo>
                    <a:pt x="46371" y="628477"/>
                    <a:pt x="0" y="582106"/>
                    <a:pt x="0" y="524905"/>
                  </a:cubicBezTo>
                  <a:lnTo>
                    <a:pt x="0" y="103572"/>
                  </a:lnTo>
                  <a:cubicBezTo>
                    <a:pt x="0" y="46371"/>
                    <a:pt x="46371" y="0"/>
                    <a:pt x="103572" y="0"/>
                  </a:cubicBezTo>
                  <a:close/>
                </a:path>
              </a:pathLst>
            </a:custGeom>
            <a:solidFill>
              <a:srgbClr val="1A1E49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57150"/>
              <a:ext cx="662111" cy="6856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98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3478207" y="6019408"/>
            <a:ext cx="3964015" cy="3618560"/>
            <a:chOff x="0" y="0"/>
            <a:chExt cx="688476" cy="62847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88476" cy="628477"/>
            </a:xfrm>
            <a:custGeom>
              <a:avLst/>
              <a:gdLst/>
              <a:ahLst/>
              <a:cxnLst/>
              <a:rect r="r" b="b" t="t" l="l"/>
              <a:pathLst>
                <a:path h="628477" w="688476">
                  <a:moveTo>
                    <a:pt x="99606" y="0"/>
                  </a:moveTo>
                  <a:lnTo>
                    <a:pt x="588870" y="0"/>
                  </a:lnTo>
                  <a:cubicBezTo>
                    <a:pt x="643881" y="0"/>
                    <a:pt x="688476" y="44595"/>
                    <a:pt x="688476" y="99606"/>
                  </a:cubicBezTo>
                  <a:lnTo>
                    <a:pt x="688476" y="528871"/>
                  </a:lnTo>
                  <a:cubicBezTo>
                    <a:pt x="688476" y="555288"/>
                    <a:pt x="677982" y="580623"/>
                    <a:pt x="659302" y="599303"/>
                  </a:cubicBezTo>
                  <a:cubicBezTo>
                    <a:pt x="640622" y="617983"/>
                    <a:pt x="615287" y="628477"/>
                    <a:pt x="588870" y="628477"/>
                  </a:cubicBezTo>
                  <a:lnTo>
                    <a:pt x="99606" y="628477"/>
                  </a:lnTo>
                  <a:cubicBezTo>
                    <a:pt x="73189" y="628477"/>
                    <a:pt x="47853" y="617983"/>
                    <a:pt x="29174" y="599303"/>
                  </a:cubicBezTo>
                  <a:cubicBezTo>
                    <a:pt x="10494" y="580623"/>
                    <a:pt x="0" y="555288"/>
                    <a:pt x="0" y="528871"/>
                  </a:cubicBezTo>
                  <a:lnTo>
                    <a:pt x="0" y="99606"/>
                  </a:lnTo>
                  <a:cubicBezTo>
                    <a:pt x="0" y="73189"/>
                    <a:pt x="10494" y="47853"/>
                    <a:pt x="29174" y="29174"/>
                  </a:cubicBezTo>
                  <a:cubicBezTo>
                    <a:pt x="47853" y="10494"/>
                    <a:pt x="73189" y="0"/>
                    <a:pt x="99606" y="0"/>
                  </a:cubicBezTo>
                  <a:close/>
                </a:path>
              </a:pathLst>
            </a:custGeom>
            <a:solidFill>
              <a:srgbClr val="1A1E49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57150"/>
              <a:ext cx="688476" cy="6856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98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9398737" y="7286715"/>
            <a:ext cx="3172585" cy="2238129"/>
            <a:chOff x="0" y="0"/>
            <a:chExt cx="3774109" cy="266248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774112" cy="2662484"/>
            </a:xfrm>
            <a:custGeom>
              <a:avLst/>
              <a:gdLst/>
              <a:ahLst/>
              <a:cxnLst/>
              <a:rect r="r" b="b" t="t" l="l"/>
              <a:pathLst>
                <a:path h="2662484" w="3774112">
                  <a:moveTo>
                    <a:pt x="0" y="0"/>
                  </a:moveTo>
                  <a:lnTo>
                    <a:pt x="3774112" y="0"/>
                  </a:lnTo>
                  <a:lnTo>
                    <a:pt x="3774112" y="2662484"/>
                  </a:lnTo>
                  <a:lnTo>
                    <a:pt x="0" y="2662484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22684" r="-69703" b="28939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>
              <a:off x="0" y="38100"/>
              <a:ext cx="3774109" cy="262438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120"/>
                </a:lnSpc>
              </a:pPr>
              <a:r>
                <a:rPr lang="en-US" sz="3000">
                  <a:solidFill>
                    <a:srgbClr val="FFFFFF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Պետությանը և համայնքին պատճառված </a:t>
              </a:r>
            </a:p>
            <a:p>
              <a:pPr algn="l">
                <a:lnSpc>
                  <a:spcPts val="3120"/>
                </a:lnSpc>
              </a:pPr>
              <a:r>
                <a:rPr lang="en-US" sz="3000">
                  <a:solidFill>
                    <a:srgbClr val="FFFFFF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նյութական վնաս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8866994" y="5689216"/>
            <a:ext cx="4705788" cy="1898241"/>
            <a:chOff x="0" y="0"/>
            <a:chExt cx="4351896" cy="1755487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4351900" cy="1755490"/>
            </a:xfrm>
            <a:custGeom>
              <a:avLst/>
              <a:gdLst/>
              <a:ahLst/>
              <a:cxnLst/>
              <a:rect r="r" b="b" t="t" l="l"/>
              <a:pathLst>
                <a:path h="1755490" w="4351900">
                  <a:moveTo>
                    <a:pt x="0" y="0"/>
                  </a:moveTo>
                  <a:lnTo>
                    <a:pt x="4351900" y="0"/>
                  </a:lnTo>
                  <a:lnTo>
                    <a:pt x="4351900" y="1755490"/>
                  </a:lnTo>
                  <a:lnTo>
                    <a:pt x="0" y="175549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9525"/>
              <a:ext cx="4351896" cy="176501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FFFFFF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25,000,000,000</a:t>
              </a: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12454791" y="6958352"/>
            <a:ext cx="635383" cy="656727"/>
          </a:xfrm>
          <a:custGeom>
            <a:avLst/>
            <a:gdLst/>
            <a:ahLst/>
            <a:cxnLst/>
            <a:rect r="r" b="b" t="t" l="l"/>
            <a:pathLst>
              <a:path h="656727" w="635383">
                <a:moveTo>
                  <a:pt x="0" y="0"/>
                </a:moveTo>
                <a:lnTo>
                  <a:pt x="635383" y="0"/>
                </a:lnTo>
                <a:lnTo>
                  <a:pt x="635383" y="656727"/>
                </a:lnTo>
                <a:lnTo>
                  <a:pt x="0" y="656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0098532" y="2391663"/>
            <a:ext cx="3035673" cy="20377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16688"/>
              </a:lnSpc>
              <a:spcBef>
                <a:spcPct val="0"/>
              </a:spcBef>
            </a:pPr>
            <a:r>
              <a:rPr lang="en-US" b="true" sz="11920">
                <a:solidFill>
                  <a:srgbClr val="FCFDFE"/>
                </a:solidFill>
                <a:latin typeface="Roboto Bold"/>
                <a:ea typeface="Roboto Bold"/>
                <a:cs typeface="Roboto Bold"/>
                <a:sym typeface="Roboto Bold"/>
              </a:rPr>
              <a:t>80%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431465" y="707943"/>
            <a:ext cx="7247247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1A1E49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ՑՈՒՑԱՆԻՇՆԵՐ</a:t>
            </a:r>
          </a:p>
        </p:txBody>
      </p:sp>
      <p:sp>
        <p:nvSpPr>
          <p:cNvPr name="Freeform 34" id="34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9500582" y="4263564"/>
            <a:ext cx="3271900" cy="1869073"/>
          </a:xfrm>
          <a:custGeom>
            <a:avLst/>
            <a:gdLst/>
            <a:ahLst/>
            <a:cxnLst/>
            <a:rect r="r" b="b" t="t" l="l"/>
            <a:pathLst>
              <a:path h="1869073" w="3271900">
                <a:moveTo>
                  <a:pt x="0" y="0"/>
                </a:moveTo>
                <a:lnTo>
                  <a:pt x="3271900" y="0"/>
                </a:lnTo>
                <a:lnTo>
                  <a:pt x="3271900" y="1869073"/>
                </a:lnTo>
                <a:lnTo>
                  <a:pt x="0" y="18690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6" id="36"/>
          <p:cNvGrpSpPr/>
          <p:nvPr/>
        </p:nvGrpSpPr>
        <p:grpSpPr>
          <a:xfrm rot="0">
            <a:off x="9153947" y="2229299"/>
            <a:ext cx="4131882" cy="3618560"/>
            <a:chOff x="0" y="0"/>
            <a:chExt cx="1349036" cy="1181439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1349036" cy="1181439"/>
            </a:xfrm>
            <a:custGeom>
              <a:avLst/>
              <a:gdLst/>
              <a:ahLst/>
              <a:cxnLst/>
              <a:rect r="r" b="b" t="t" l="l"/>
              <a:pathLst>
                <a:path h="1181439" w="1349036">
                  <a:moveTo>
                    <a:pt x="95559" y="0"/>
                  </a:moveTo>
                  <a:lnTo>
                    <a:pt x="1253477" y="0"/>
                  </a:lnTo>
                  <a:cubicBezTo>
                    <a:pt x="1278821" y="0"/>
                    <a:pt x="1303127" y="10068"/>
                    <a:pt x="1321048" y="27989"/>
                  </a:cubicBezTo>
                  <a:cubicBezTo>
                    <a:pt x="1338968" y="45909"/>
                    <a:pt x="1349036" y="70215"/>
                    <a:pt x="1349036" y="95559"/>
                  </a:cubicBezTo>
                  <a:lnTo>
                    <a:pt x="1349036" y="1085880"/>
                  </a:lnTo>
                  <a:cubicBezTo>
                    <a:pt x="1349036" y="1111224"/>
                    <a:pt x="1338968" y="1135530"/>
                    <a:pt x="1321048" y="1153451"/>
                  </a:cubicBezTo>
                  <a:cubicBezTo>
                    <a:pt x="1303127" y="1171372"/>
                    <a:pt x="1278821" y="1181439"/>
                    <a:pt x="1253477" y="1181439"/>
                  </a:cubicBezTo>
                  <a:lnTo>
                    <a:pt x="95559" y="1181439"/>
                  </a:lnTo>
                  <a:cubicBezTo>
                    <a:pt x="70215" y="1181439"/>
                    <a:pt x="45909" y="1171372"/>
                    <a:pt x="27989" y="1153451"/>
                  </a:cubicBezTo>
                  <a:cubicBezTo>
                    <a:pt x="10068" y="1135530"/>
                    <a:pt x="0" y="1111224"/>
                    <a:pt x="0" y="1085880"/>
                  </a:cubicBezTo>
                  <a:lnTo>
                    <a:pt x="0" y="95559"/>
                  </a:lnTo>
                  <a:cubicBezTo>
                    <a:pt x="0" y="70215"/>
                    <a:pt x="10068" y="45909"/>
                    <a:pt x="27989" y="27989"/>
                  </a:cubicBezTo>
                  <a:cubicBezTo>
                    <a:pt x="45909" y="10068"/>
                    <a:pt x="70215" y="0"/>
                    <a:pt x="95559" y="0"/>
                  </a:cubicBezTo>
                  <a:close/>
                </a:path>
              </a:pathLst>
            </a:custGeom>
            <a:solidFill>
              <a:srgbClr val="CAD3DE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57150"/>
              <a:ext cx="1349036" cy="12385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98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9398737" y="3066398"/>
            <a:ext cx="3806149" cy="2725955"/>
            <a:chOff x="0" y="0"/>
            <a:chExt cx="4527341" cy="3242471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4527341" cy="3242477"/>
            </a:xfrm>
            <a:custGeom>
              <a:avLst/>
              <a:gdLst/>
              <a:ahLst/>
              <a:cxnLst/>
              <a:rect r="r" b="b" t="t" l="l"/>
              <a:pathLst>
                <a:path h="3242477" w="4527341">
                  <a:moveTo>
                    <a:pt x="0" y="0"/>
                  </a:moveTo>
                  <a:lnTo>
                    <a:pt x="4527341" y="0"/>
                  </a:lnTo>
                  <a:lnTo>
                    <a:pt x="4527341" y="3242477"/>
                  </a:lnTo>
                  <a:lnTo>
                    <a:pt x="0" y="3242477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13891" r="-21690" b="47676"/>
              </a:stretch>
            </a:blipFill>
          </p:spPr>
        </p:sp>
        <p:sp>
          <p:nvSpPr>
            <p:cNvPr name="TextBox 41" id="41"/>
            <p:cNvSpPr txBox="true"/>
            <p:nvPr/>
          </p:nvSpPr>
          <p:spPr>
            <a:xfrm>
              <a:off x="0" y="95250"/>
              <a:ext cx="4527341" cy="314722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115"/>
                </a:lnSpc>
              </a:pPr>
              <a:r>
                <a:rPr lang="en-US" sz="3500">
                  <a:solidFill>
                    <a:srgbClr val="040F2F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Առգրավվել է</a:t>
              </a:r>
            </a:p>
            <a:p>
              <a:pPr algn="l">
                <a:lnSpc>
                  <a:spcPts val="3115"/>
                </a:lnSpc>
              </a:pPr>
              <a:r>
                <a:rPr lang="en-US" sz="3500">
                  <a:solidFill>
                    <a:srgbClr val="040F2F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2,5 տոննա</a:t>
              </a:r>
            </a:p>
            <a:p>
              <a:pPr algn="l">
                <a:lnSpc>
                  <a:spcPts val="3115"/>
                </a:lnSpc>
              </a:pPr>
              <a:r>
                <a:rPr lang="en-US" sz="3500">
                  <a:solidFill>
                    <a:srgbClr val="040F2F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ապօրինի որսած</a:t>
              </a:r>
            </a:p>
            <a:p>
              <a:pPr algn="l">
                <a:lnSpc>
                  <a:spcPts val="3115"/>
                </a:lnSpc>
              </a:pPr>
              <a:r>
                <a:rPr lang="en-US" sz="3500">
                  <a:solidFill>
                    <a:srgbClr val="040F2F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ձուկ</a:t>
              </a: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12359723" y="2590064"/>
            <a:ext cx="1022333" cy="1220943"/>
            <a:chOff x="0" y="0"/>
            <a:chExt cx="680582" cy="812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680582" cy="812800"/>
            </a:xfrm>
            <a:custGeom>
              <a:avLst/>
              <a:gdLst/>
              <a:ahLst/>
              <a:cxnLst/>
              <a:rect r="r" b="b" t="t" l="l"/>
              <a:pathLst>
                <a:path h="812800" w="680582">
                  <a:moveTo>
                    <a:pt x="340291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812800"/>
                  </a:lnTo>
                  <a:lnTo>
                    <a:pt x="477382" y="812800"/>
                  </a:lnTo>
                  <a:lnTo>
                    <a:pt x="477382" y="406400"/>
                  </a:lnTo>
                  <a:lnTo>
                    <a:pt x="680582" y="406400"/>
                  </a:lnTo>
                  <a:lnTo>
                    <a:pt x="340291" y="0"/>
                  </a:lnTo>
                  <a:close/>
                </a:path>
              </a:pathLst>
            </a:custGeom>
            <a:solidFill>
              <a:srgbClr val="040F2F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203200" y="44450"/>
              <a:ext cx="274182" cy="768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98"/>
                </a:lnSpc>
              </a:pP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625003" y="1003556"/>
            <a:ext cx="3451793" cy="6851639"/>
            <a:chOff x="0" y="0"/>
            <a:chExt cx="1765977" cy="3505377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765977" cy="3505378"/>
            </a:xfrm>
            <a:custGeom>
              <a:avLst/>
              <a:gdLst/>
              <a:ahLst/>
              <a:cxnLst/>
              <a:rect r="r" b="b" t="t" l="l"/>
              <a:pathLst>
                <a:path h="3505378" w="1765977">
                  <a:moveTo>
                    <a:pt x="0" y="0"/>
                  </a:moveTo>
                  <a:lnTo>
                    <a:pt x="1765977" y="0"/>
                  </a:lnTo>
                  <a:lnTo>
                    <a:pt x="1765977" y="3505378"/>
                  </a:lnTo>
                  <a:lnTo>
                    <a:pt x="0" y="3505378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-20931" t="0" r="-20477" b="72237"/>
              </a:stretch>
            </a:blipFill>
          </p:spPr>
        </p:sp>
        <p:sp>
          <p:nvSpPr>
            <p:cNvPr name="TextBox 47" id="47"/>
            <p:cNvSpPr txBox="true"/>
            <p:nvPr/>
          </p:nvSpPr>
          <p:spPr>
            <a:xfrm>
              <a:off x="0" y="-19050"/>
              <a:ext cx="1765977" cy="352442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000"/>
                </a:lnSpc>
              </a:pPr>
              <a:r>
                <a:rPr lang="en-US" sz="30000">
                  <a:solidFill>
                    <a:srgbClr val="FFFFFF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0</a:t>
              </a: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986413" y="6132637"/>
            <a:ext cx="4898513" cy="4630613"/>
            <a:chOff x="0" y="0"/>
            <a:chExt cx="3283864" cy="3104269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3283865" cy="3104272"/>
            </a:xfrm>
            <a:custGeom>
              <a:avLst/>
              <a:gdLst/>
              <a:ahLst/>
              <a:cxnLst/>
              <a:rect r="r" b="b" t="t" l="l"/>
              <a:pathLst>
                <a:path h="3104272" w="3283865">
                  <a:moveTo>
                    <a:pt x="0" y="0"/>
                  </a:moveTo>
                  <a:lnTo>
                    <a:pt x="3283865" y="0"/>
                  </a:lnTo>
                  <a:lnTo>
                    <a:pt x="3283865" y="3104272"/>
                  </a:lnTo>
                  <a:lnTo>
                    <a:pt x="0" y="3104272"/>
                  </a:lnTo>
                  <a:close/>
                </a:path>
              </a:pathLst>
            </a:custGeom>
            <a:solidFill>
              <a:srgbClr val="CAD3DE">
                <a:alpha val="0"/>
              </a:srgbClr>
            </a:solidFill>
          </p:spPr>
        </p:sp>
        <p:sp>
          <p:nvSpPr>
            <p:cNvPr name="TextBox 50" id="50"/>
            <p:cNvSpPr txBox="true"/>
            <p:nvPr/>
          </p:nvSpPr>
          <p:spPr>
            <a:xfrm>
              <a:off x="0" y="57150"/>
              <a:ext cx="3283864" cy="304711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970"/>
                </a:lnSpc>
              </a:pPr>
              <a:r>
                <a:rPr lang="en-US" sz="3000">
                  <a:solidFill>
                    <a:srgbClr val="FFFFFF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Չբացահայտված</a:t>
              </a:r>
            </a:p>
            <a:p>
              <a:pPr algn="l">
                <a:lnSpc>
                  <a:spcPts val="2970"/>
                </a:lnSpc>
              </a:pPr>
              <a:r>
                <a:rPr lang="en-US" sz="3000">
                  <a:solidFill>
                    <a:srgbClr val="FFFFFF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սպանության</a:t>
              </a:r>
            </a:p>
            <a:p>
              <a:pPr algn="l">
                <a:lnSpc>
                  <a:spcPts val="2970"/>
                </a:lnSpc>
              </a:pPr>
              <a:r>
                <a:rPr lang="en-US" sz="3000">
                  <a:solidFill>
                    <a:srgbClr val="FFFFFF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դեպք</a:t>
              </a:r>
            </a:p>
          </p:txBody>
        </p:sp>
      </p:grpSp>
      <p:sp>
        <p:nvSpPr>
          <p:cNvPr name="TextBox 51" id="51"/>
          <p:cNvSpPr txBox="true"/>
          <p:nvPr/>
        </p:nvSpPr>
        <p:spPr>
          <a:xfrm rot="0">
            <a:off x="5206694" y="3724222"/>
            <a:ext cx="3785328" cy="1880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70"/>
              </a:lnSpc>
            </a:pPr>
          </a:p>
          <a:p>
            <a:pPr algn="l">
              <a:lnSpc>
                <a:spcPts val="2970"/>
              </a:lnSpc>
            </a:pPr>
            <a:r>
              <a:rPr lang="en-US" sz="3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Տարբեր տեսակի թմրամիջոցների</a:t>
            </a:r>
          </a:p>
          <a:p>
            <a:pPr algn="l">
              <a:lnSpc>
                <a:spcPts val="2970"/>
              </a:lnSpc>
            </a:pPr>
            <a:r>
              <a:rPr lang="en-US" sz="3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առգրավում</a:t>
            </a:r>
          </a:p>
          <a:p>
            <a:pPr algn="l" marL="0" indent="0" lvl="0">
              <a:lnSpc>
                <a:spcPts val="2970"/>
              </a:lnSpc>
            </a:pPr>
          </a:p>
        </p:txBody>
      </p:sp>
      <p:grpSp>
        <p:nvGrpSpPr>
          <p:cNvPr name="Group 52" id="52"/>
          <p:cNvGrpSpPr/>
          <p:nvPr/>
        </p:nvGrpSpPr>
        <p:grpSpPr>
          <a:xfrm rot="0">
            <a:off x="5361732" y="2590064"/>
            <a:ext cx="1046386" cy="1248504"/>
            <a:chOff x="0" y="0"/>
            <a:chExt cx="681218" cy="812800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681218" cy="812800"/>
            </a:xfrm>
            <a:custGeom>
              <a:avLst/>
              <a:gdLst/>
              <a:ahLst/>
              <a:cxnLst/>
              <a:rect r="r" b="b" t="t" l="l"/>
              <a:pathLst>
                <a:path h="812800" w="681218">
                  <a:moveTo>
                    <a:pt x="340609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812800"/>
                  </a:lnTo>
                  <a:lnTo>
                    <a:pt x="478018" y="812800"/>
                  </a:lnTo>
                  <a:lnTo>
                    <a:pt x="478018" y="406400"/>
                  </a:lnTo>
                  <a:lnTo>
                    <a:pt x="681218" y="406400"/>
                  </a:lnTo>
                  <a:lnTo>
                    <a:pt x="34060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4" id="54"/>
            <p:cNvSpPr txBox="true"/>
            <p:nvPr/>
          </p:nvSpPr>
          <p:spPr>
            <a:xfrm>
              <a:off x="203200" y="44450"/>
              <a:ext cx="274818" cy="768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98"/>
                </a:lnSpc>
              </a:pPr>
            </a:p>
          </p:txBody>
        </p:sp>
      </p:grpSp>
      <p:sp>
        <p:nvSpPr>
          <p:cNvPr name="TextBox 55" id="55"/>
          <p:cNvSpPr txBox="true"/>
          <p:nvPr/>
        </p:nvSpPr>
        <p:spPr>
          <a:xfrm rot="0">
            <a:off x="7008193" y="2864961"/>
            <a:ext cx="1925391" cy="1176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9498"/>
              </a:lnSpc>
              <a:spcBef>
                <a:spcPct val="0"/>
              </a:spcBef>
            </a:pPr>
            <a:r>
              <a:rPr lang="en-US" b="true" sz="6784">
                <a:solidFill>
                  <a:srgbClr val="FCFDFE"/>
                </a:solidFill>
                <a:latin typeface="Roboto Bold"/>
                <a:ea typeface="Roboto Bold"/>
                <a:cs typeface="Roboto Bold"/>
                <a:sym typeface="Roboto Bold"/>
              </a:rPr>
              <a:t>80%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6738249" y="5335699"/>
            <a:ext cx="2065231" cy="291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03"/>
              </a:lnSpc>
            </a:pPr>
            <a:r>
              <a:rPr lang="en-US" sz="2124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2024՝ 426 ԿԳ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6518481" y="2180088"/>
            <a:ext cx="1507048" cy="1141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9261"/>
              </a:lnSpc>
              <a:spcBef>
                <a:spcPct val="0"/>
              </a:spcBef>
            </a:pPr>
            <a:r>
              <a:rPr lang="en-US" b="true" sz="6615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768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8001153" y="2475465"/>
            <a:ext cx="1086119" cy="696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5632"/>
              </a:lnSpc>
              <a:spcBef>
                <a:spcPct val="0"/>
              </a:spcBef>
            </a:pPr>
            <a:r>
              <a:rPr lang="en-US" b="true" sz="4023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ԿԳ</a:t>
            </a:r>
          </a:p>
        </p:txBody>
      </p:sp>
      <p:grpSp>
        <p:nvGrpSpPr>
          <p:cNvPr name="Group 59" id="59"/>
          <p:cNvGrpSpPr/>
          <p:nvPr/>
        </p:nvGrpSpPr>
        <p:grpSpPr>
          <a:xfrm rot="0">
            <a:off x="3804511" y="5612520"/>
            <a:ext cx="5349436" cy="2262955"/>
            <a:chOff x="0" y="0"/>
            <a:chExt cx="7755512" cy="3280789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7755499" cy="3280783"/>
            </a:xfrm>
            <a:custGeom>
              <a:avLst/>
              <a:gdLst/>
              <a:ahLst/>
              <a:cxnLst/>
              <a:rect r="r" b="b" t="t" l="l"/>
              <a:pathLst>
                <a:path h="3280783" w="7755499">
                  <a:moveTo>
                    <a:pt x="0" y="0"/>
                  </a:moveTo>
                  <a:lnTo>
                    <a:pt x="7755499" y="0"/>
                  </a:lnTo>
                  <a:lnTo>
                    <a:pt x="7755499" y="3280783"/>
                  </a:lnTo>
                  <a:lnTo>
                    <a:pt x="0" y="3280783"/>
                  </a:lnTo>
                  <a:close/>
                </a:path>
              </a:pathLst>
            </a:custGeom>
            <a:solidFill>
              <a:srgbClr val="358000">
                <a:alpha val="0"/>
              </a:srgbClr>
            </a:solidFill>
          </p:spPr>
        </p:sp>
        <p:sp>
          <p:nvSpPr>
            <p:cNvPr name="TextBox 61" id="61"/>
            <p:cNvSpPr txBox="true"/>
            <p:nvPr/>
          </p:nvSpPr>
          <p:spPr>
            <a:xfrm>
              <a:off x="0" y="-9525"/>
              <a:ext cx="7755512" cy="329031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200"/>
                </a:lnSpc>
              </a:pPr>
              <a:r>
                <a:rPr lang="en-US" sz="6000">
                  <a:solidFill>
                    <a:srgbClr val="040F2F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42,2%</a:t>
              </a:r>
            </a:p>
          </p:txBody>
        </p:sp>
      </p:grpSp>
      <p:grpSp>
        <p:nvGrpSpPr>
          <p:cNvPr name="Group 62" id="62"/>
          <p:cNvGrpSpPr/>
          <p:nvPr/>
        </p:nvGrpSpPr>
        <p:grpSpPr>
          <a:xfrm rot="0">
            <a:off x="5159863" y="6820291"/>
            <a:ext cx="3834537" cy="2726052"/>
            <a:chOff x="0" y="0"/>
            <a:chExt cx="5651542" cy="4017798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5651542" cy="4017804"/>
            </a:xfrm>
            <a:custGeom>
              <a:avLst/>
              <a:gdLst/>
              <a:ahLst/>
              <a:cxnLst/>
              <a:rect r="r" b="b" t="t" l="l"/>
              <a:pathLst>
                <a:path h="4017804" w="5651542">
                  <a:moveTo>
                    <a:pt x="0" y="0"/>
                  </a:moveTo>
                  <a:lnTo>
                    <a:pt x="5651542" y="0"/>
                  </a:lnTo>
                  <a:lnTo>
                    <a:pt x="5651542" y="4017804"/>
                  </a:lnTo>
                  <a:lnTo>
                    <a:pt x="0" y="4017804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0" t="-11210" r="2516" b="57773"/>
              </a:stretch>
            </a:blipFill>
          </p:spPr>
        </p:sp>
        <p:sp>
          <p:nvSpPr>
            <p:cNvPr name="TextBox 64" id="64"/>
            <p:cNvSpPr txBox="true"/>
            <p:nvPr/>
          </p:nvSpPr>
          <p:spPr>
            <a:xfrm>
              <a:off x="0" y="38100"/>
              <a:ext cx="5651542" cy="39796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474"/>
                </a:lnSpc>
              </a:pPr>
              <a:r>
                <a:rPr lang="en-US" sz="2499">
                  <a:solidFill>
                    <a:srgbClr val="040F2F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Առգրավված, հայտնաբերված և կամավոր հանձնված հրազենի թվաքանակի աճ՝ նախորդ տարվա համեմատ</a:t>
              </a:r>
            </a:p>
          </p:txBody>
        </p:sp>
      </p:grpSp>
      <p:grpSp>
        <p:nvGrpSpPr>
          <p:cNvPr name="Group 65" id="65"/>
          <p:cNvGrpSpPr/>
          <p:nvPr/>
        </p:nvGrpSpPr>
        <p:grpSpPr>
          <a:xfrm rot="0">
            <a:off x="7913797" y="6257138"/>
            <a:ext cx="1011392" cy="1207877"/>
            <a:chOff x="0" y="0"/>
            <a:chExt cx="680582" cy="812800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680582" cy="812800"/>
            </a:xfrm>
            <a:custGeom>
              <a:avLst/>
              <a:gdLst/>
              <a:ahLst/>
              <a:cxnLst/>
              <a:rect r="r" b="b" t="t" l="l"/>
              <a:pathLst>
                <a:path h="812800" w="680582">
                  <a:moveTo>
                    <a:pt x="340291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812800"/>
                  </a:lnTo>
                  <a:lnTo>
                    <a:pt x="477382" y="812800"/>
                  </a:lnTo>
                  <a:lnTo>
                    <a:pt x="477382" y="406400"/>
                  </a:lnTo>
                  <a:lnTo>
                    <a:pt x="680582" y="406400"/>
                  </a:lnTo>
                  <a:lnTo>
                    <a:pt x="340291" y="0"/>
                  </a:lnTo>
                  <a:close/>
                </a:path>
              </a:pathLst>
            </a:custGeom>
            <a:solidFill>
              <a:srgbClr val="040F2F"/>
            </a:solidFill>
          </p:spPr>
        </p:sp>
        <p:sp>
          <p:nvSpPr>
            <p:cNvPr name="TextBox 67" id="67"/>
            <p:cNvSpPr txBox="true"/>
            <p:nvPr/>
          </p:nvSpPr>
          <p:spPr>
            <a:xfrm>
              <a:off x="203200" y="44450"/>
              <a:ext cx="274182" cy="768350"/>
            </a:xfrm>
            <a:prstGeom prst="rect">
              <a:avLst/>
            </a:prstGeom>
          </p:spPr>
          <p:txBody>
            <a:bodyPr anchor="ctr" rtlCol="false" tIns="46720" lIns="46720" bIns="46720" rIns="46720"/>
            <a:lstStyle/>
            <a:p>
              <a:pPr algn="ctr">
                <a:lnSpc>
                  <a:spcPts val="2698"/>
                </a:lnSpc>
              </a:pPr>
            </a:p>
          </p:txBody>
        </p:sp>
      </p:grpSp>
      <p:sp>
        <p:nvSpPr>
          <p:cNvPr name="TextBox 68" id="68"/>
          <p:cNvSpPr txBox="true"/>
          <p:nvPr/>
        </p:nvSpPr>
        <p:spPr>
          <a:xfrm rot="0">
            <a:off x="7166513" y="8918586"/>
            <a:ext cx="2179330" cy="478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62"/>
              </a:lnSpc>
            </a:pPr>
            <a:r>
              <a:rPr lang="en-US" sz="1881">
                <a:solidFill>
                  <a:srgbClr val="1A1E49">
                    <a:alpha val="91765"/>
                  </a:srgbClr>
                </a:solidFill>
                <a:latin typeface="DejaVu Sans 1"/>
                <a:ea typeface="DejaVu Sans 1"/>
                <a:cs typeface="DejaVu Sans 1"/>
                <a:sym typeface="DejaVu Sans 1"/>
              </a:rPr>
              <a:t>2024՝ 1579</a:t>
            </a:r>
          </a:p>
          <a:p>
            <a:pPr algn="l" marL="0" indent="0" lvl="0">
              <a:lnSpc>
                <a:spcPts val="1862"/>
              </a:lnSpc>
            </a:pPr>
            <a:r>
              <a:rPr lang="en-US" sz="1881">
                <a:solidFill>
                  <a:srgbClr val="1A1E49">
                    <a:alpha val="91765"/>
                  </a:srgbClr>
                </a:solidFill>
                <a:latin typeface="DejaVu Sans 1"/>
                <a:ea typeface="DejaVu Sans 1"/>
                <a:cs typeface="DejaVu Sans 1"/>
                <a:sym typeface="DejaVu Sans 1"/>
              </a:rPr>
              <a:t>2025՝ 2246</a:t>
            </a:r>
          </a:p>
        </p:txBody>
      </p:sp>
      <p:grpSp>
        <p:nvGrpSpPr>
          <p:cNvPr name="Group 69" id="69"/>
          <p:cNvGrpSpPr/>
          <p:nvPr/>
        </p:nvGrpSpPr>
        <p:grpSpPr>
          <a:xfrm rot="0">
            <a:off x="15144181" y="1162050"/>
            <a:ext cx="2767878" cy="4406357"/>
            <a:chOff x="0" y="0"/>
            <a:chExt cx="1949240" cy="3103116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1949240" cy="3103117"/>
            </a:xfrm>
            <a:custGeom>
              <a:avLst/>
              <a:gdLst/>
              <a:ahLst/>
              <a:cxnLst/>
              <a:rect r="r" b="b" t="t" l="l"/>
              <a:pathLst>
                <a:path h="3103117" w="1949240">
                  <a:moveTo>
                    <a:pt x="0" y="0"/>
                  </a:moveTo>
                  <a:lnTo>
                    <a:pt x="1949240" y="0"/>
                  </a:lnTo>
                  <a:lnTo>
                    <a:pt x="1949240" y="3103117"/>
                  </a:lnTo>
                  <a:lnTo>
                    <a:pt x="0" y="3103117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l="-18963" t="0" r="-9150" b="68638"/>
              </a:stretch>
            </a:blipFill>
          </p:spPr>
        </p:sp>
        <p:sp>
          <p:nvSpPr>
            <p:cNvPr name="TextBox 71" id="71"/>
            <p:cNvSpPr txBox="true"/>
            <p:nvPr/>
          </p:nvSpPr>
          <p:spPr>
            <a:xfrm>
              <a:off x="0" y="-9525"/>
              <a:ext cx="1949240" cy="31126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0400"/>
                </a:lnSpc>
              </a:pPr>
              <a:r>
                <a:rPr lang="en-US" sz="17000">
                  <a:solidFill>
                    <a:srgbClr val="FFFFFF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4</a:t>
              </a:r>
            </a:p>
          </p:txBody>
        </p:sp>
      </p:grpSp>
      <p:grpSp>
        <p:nvGrpSpPr>
          <p:cNvPr name="Group 72" id="72"/>
          <p:cNvGrpSpPr/>
          <p:nvPr/>
        </p:nvGrpSpPr>
        <p:grpSpPr>
          <a:xfrm rot="0">
            <a:off x="13639231" y="3066398"/>
            <a:ext cx="3953724" cy="3422364"/>
            <a:chOff x="0" y="0"/>
            <a:chExt cx="3283864" cy="2842530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3283865" cy="2842533"/>
            </a:xfrm>
            <a:custGeom>
              <a:avLst/>
              <a:gdLst/>
              <a:ahLst/>
              <a:cxnLst/>
              <a:rect r="r" b="b" t="t" l="l"/>
              <a:pathLst>
                <a:path h="2842533" w="3283865">
                  <a:moveTo>
                    <a:pt x="0" y="0"/>
                  </a:moveTo>
                  <a:lnTo>
                    <a:pt x="3283865" y="0"/>
                  </a:lnTo>
                  <a:lnTo>
                    <a:pt x="3283865" y="2842533"/>
                  </a:lnTo>
                  <a:lnTo>
                    <a:pt x="0" y="2842533"/>
                  </a:lnTo>
                  <a:close/>
                </a:path>
              </a:pathLst>
            </a:custGeom>
            <a:solidFill>
              <a:srgbClr val="282F7E">
                <a:alpha val="0"/>
              </a:srgbClr>
            </a:solidFill>
          </p:spPr>
        </p:sp>
        <p:sp>
          <p:nvSpPr>
            <p:cNvPr name="TextBox 74" id="74"/>
            <p:cNvSpPr txBox="true"/>
            <p:nvPr/>
          </p:nvSpPr>
          <p:spPr>
            <a:xfrm>
              <a:off x="0" y="38100"/>
              <a:ext cx="3283864" cy="280443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177"/>
                </a:lnSpc>
              </a:pPr>
              <a:r>
                <a:rPr lang="en-US" sz="2199">
                  <a:solidFill>
                    <a:srgbClr val="FFFFFF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Խոշորամասշտաբ ներդրումային խարդախություններով զբաղվող խմբի բացահայտում</a:t>
              </a:r>
            </a:p>
          </p:txBody>
        </p:sp>
      </p:grpSp>
      <p:sp>
        <p:nvSpPr>
          <p:cNvPr name="TextBox 75" id="75"/>
          <p:cNvSpPr txBox="true"/>
          <p:nvPr/>
        </p:nvSpPr>
        <p:spPr>
          <a:xfrm rot="0">
            <a:off x="13763282" y="5745291"/>
            <a:ext cx="3533782" cy="1869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15227"/>
              </a:lnSpc>
              <a:spcBef>
                <a:spcPct val="0"/>
              </a:spcBef>
            </a:pPr>
            <a:r>
              <a:rPr lang="en-US" b="true" sz="10876">
                <a:solidFill>
                  <a:srgbClr val="FCFDFE"/>
                </a:solidFill>
                <a:latin typeface="Roboto Bold"/>
                <a:ea typeface="Roboto Bold"/>
                <a:cs typeface="Roboto Bold"/>
                <a:sym typeface="Roboto Bold"/>
              </a:rPr>
              <a:t>~98%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13706132" y="7369143"/>
            <a:ext cx="3378117" cy="2082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24"/>
              </a:lnSpc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Ձերբակալված և կալանավորված անձի վերաբերյալ ուղեկցման հայտերի կատարում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27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9569356" y="5891162"/>
            <a:ext cx="8257718" cy="4451897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0077909" y="5988953"/>
            <a:ext cx="6751041" cy="510241"/>
            <a:chOff x="0" y="0"/>
            <a:chExt cx="11109123" cy="83962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109187" cy="839660"/>
            </a:xfrm>
            <a:custGeom>
              <a:avLst/>
              <a:gdLst/>
              <a:ahLst/>
              <a:cxnLst/>
              <a:rect r="r" b="b" t="t" l="l"/>
              <a:pathLst>
                <a:path h="839660" w="11109187">
                  <a:moveTo>
                    <a:pt x="0" y="0"/>
                  </a:moveTo>
                  <a:lnTo>
                    <a:pt x="11109187" y="0"/>
                  </a:lnTo>
                  <a:lnTo>
                    <a:pt x="11109187" y="839660"/>
                  </a:lnTo>
                  <a:lnTo>
                    <a:pt x="0" y="839660"/>
                  </a:lnTo>
                  <a:close/>
                </a:path>
              </a:pathLst>
            </a:custGeom>
            <a:solidFill>
              <a:srgbClr val="CAD3DE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151379" y="2565416"/>
            <a:ext cx="7999555" cy="936397"/>
            <a:chOff x="0" y="0"/>
            <a:chExt cx="10159141" cy="11891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159205" cy="1189228"/>
            </a:xfrm>
            <a:custGeom>
              <a:avLst/>
              <a:gdLst/>
              <a:ahLst/>
              <a:cxnLst/>
              <a:rect r="r" b="b" t="t" l="l"/>
              <a:pathLst>
                <a:path h="1189228" w="10159205">
                  <a:moveTo>
                    <a:pt x="0" y="0"/>
                  </a:moveTo>
                  <a:lnTo>
                    <a:pt x="10159205" y="0"/>
                  </a:lnTo>
                  <a:lnTo>
                    <a:pt x="10159205" y="1189228"/>
                  </a:lnTo>
                  <a:lnTo>
                    <a:pt x="0" y="1189228"/>
                  </a:lnTo>
                  <a:close/>
                </a:path>
              </a:pathLst>
            </a:custGeom>
            <a:solidFill>
              <a:srgbClr val="CAD3DE"/>
            </a:solid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303626" y="5523073"/>
            <a:ext cx="8700886" cy="3105224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9219633" y="1003949"/>
            <a:ext cx="8101249" cy="4839679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 rot="0">
            <a:off x="10077909" y="1393743"/>
            <a:ext cx="6751041" cy="694836"/>
            <a:chOff x="0" y="0"/>
            <a:chExt cx="5156966" cy="53076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156966" cy="530769"/>
            </a:xfrm>
            <a:custGeom>
              <a:avLst/>
              <a:gdLst/>
              <a:ahLst/>
              <a:cxnLst/>
              <a:rect r="r" b="b" t="t" l="l"/>
              <a:pathLst>
                <a:path h="530769" w="5156966">
                  <a:moveTo>
                    <a:pt x="0" y="0"/>
                  </a:moveTo>
                  <a:lnTo>
                    <a:pt x="5156966" y="0"/>
                  </a:lnTo>
                  <a:lnTo>
                    <a:pt x="5156966" y="530769"/>
                  </a:lnTo>
                  <a:lnTo>
                    <a:pt x="0" y="530769"/>
                  </a:lnTo>
                  <a:close/>
                </a:path>
              </a:pathLst>
            </a:custGeom>
            <a:solidFill>
              <a:srgbClr val="FFB5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5156966" cy="5783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077909" y="5172501"/>
            <a:ext cx="6751041" cy="694836"/>
            <a:chOff x="0" y="0"/>
            <a:chExt cx="5156966" cy="53076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156966" cy="530769"/>
            </a:xfrm>
            <a:custGeom>
              <a:avLst/>
              <a:gdLst/>
              <a:ahLst/>
              <a:cxnLst/>
              <a:rect r="r" b="b" t="t" l="l"/>
              <a:pathLst>
                <a:path h="530769" w="5156966">
                  <a:moveTo>
                    <a:pt x="0" y="0"/>
                  </a:moveTo>
                  <a:lnTo>
                    <a:pt x="5156966" y="0"/>
                  </a:lnTo>
                  <a:lnTo>
                    <a:pt x="5156966" y="530769"/>
                  </a:lnTo>
                  <a:lnTo>
                    <a:pt x="0" y="530769"/>
                  </a:lnTo>
                  <a:close/>
                </a:path>
              </a:pathLst>
            </a:custGeom>
            <a:solidFill>
              <a:srgbClr val="FFB50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5156966" cy="5783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183822" y="3709079"/>
            <a:ext cx="1229201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1A1E49"/>
                </a:solidFill>
                <a:latin typeface="DejaVu Sans 1"/>
                <a:ea typeface="DejaVu Sans 1"/>
                <a:cs typeface="DejaVu Sans 1"/>
                <a:sym typeface="DejaVu Sans 1"/>
              </a:rPr>
              <a:t>2024թ․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83822" y="4646822"/>
            <a:ext cx="1229201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>
                <a:solidFill>
                  <a:srgbClr val="1A1E49"/>
                </a:solidFill>
                <a:latin typeface="DejaVu Sans 1"/>
                <a:ea typeface="DejaVu Sans 1"/>
                <a:cs typeface="DejaVu Sans 1"/>
                <a:sym typeface="DejaVu Sans 1"/>
              </a:rPr>
              <a:t>2025թ․</a:t>
            </a:r>
          </a:p>
        </p:txBody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639027" y="3654239"/>
            <a:ext cx="8309786" cy="2310898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2479070" y="4406688"/>
            <a:ext cx="2420541" cy="78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14․747</a:t>
            </a:r>
          </a:p>
        </p:txBody>
      </p:sp>
      <p:pic>
        <p:nvPicPr>
          <p:cNvPr name="Picture 19" id="19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776975" y="2956804"/>
            <a:ext cx="6654404" cy="2035001"/>
          </a:xfrm>
          <a:prstGeom prst="rect">
            <a:avLst/>
          </a:prstGeom>
        </p:spPr>
      </p:pic>
      <p:grpSp>
        <p:nvGrpSpPr>
          <p:cNvPr name="Group 20" id="20"/>
          <p:cNvGrpSpPr/>
          <p:nvPr/>
        </p:nvGrpSpPr>
        <p:grpSpPr>
          <a:xfrm rot="0">
            <a:off x="9713762" y="2178338"/>
            <a:ext cx="775412" cy="2994163"/>
            <a:chOff x="0" y="0"/>
            <a:chExt cx="204224" cy="78858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04224" cy="788586"/>
            </a:xfrm>
            <a:custGeom>
              <a:avLst/>
              <a:gdLst/>
              <a:ahLst/>
              <a:cxnLst/>
              <a:rect r="r" b="b" t="t" l="l"/>
              <a:pathLst>
                <a:path h="788586" w="204224">
                  <a:moveTo>
                    <a:pt x="0" y="0"/>
                  </a:moveTo>
                  <a:lnTo>
                    <a:pt x="204224" y="0"/>
                  </a:lnTo>
                  <a:lnTo>
                    <a:pt x="204224" y="788586"/>
                  </a:lnTo>
                  <a:lnTo>
                    <a:pt x="0" y="7885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204224" cy="8266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3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2479070" y="3595445"/>
            <a:ext cx="2420541" cy="78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11․695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698215" y="7497508"/>
            <a:ext cx="3199754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2025թ` ՊԾ կողմից շուրջ 1.000.000 </a:t>
            </a:r>
            <a:r>
              <a:rPr lang="en-US" sz="1500" u="sng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արձանագրություն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358961" y="8744314"/>
            <a:ext cx="4779970" cy="704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ՃՈ կողմից </a:t>
            </a:r>
          </a:p>
          <a:p>
            <a:pPr algn="ctr">
              <a:lnSpc>
                <a:spcPts val="1800"/>
              </a:lnSpc>
            </a:pPr>
            <a:r>
              <a:rPr lang="en-US" sz="1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3 տարվա ընթացքում տարեկան միջինում՝ </a:t>
            </a:r>
          </a:p>
          <a:p>
            <a:pPr algn="ctr">
              <a:lnSpc>
                <a:spcPts val="1800"/>
              </a:lnSpc>
            </a:pPr>
            <a:r>
              <a:rPr lang="en-US" sz="15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300․000 արձանագրություն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037109" y="6067325"/>
            <a:ext cx="6751041" cy="32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Վարչական</a:t>
            </a:r>
            <a:r>
              <a:rPr lang="en-US" b="true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 իրավախախտման վերաբերյալ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192665" y="5358380"/>
            <a:ext cx="6502479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Շուրջ</a:t>
            </a:r>
            <a:r>
              <a:rPr lang="en-US" b="true" sz="18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 1․000.000 գրանցված տրանսպորտային միջոց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66893" y="2651852"/>
            <a:ext cx="8846870" cy="1108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1"/>
              </a:lnSpc>
              <a:spcBef>
                <a:spcPct val="0"/>
              </a:spcBef>
            </a:pPr>
            <a:r>
              <a:rPr lang="en-US" sz="2442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Պարեկային ծառայության</a:t>
            </a:r>
            <a:r>
              <a:rPr lang="en-US" b="true" sz="2442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 կողմից</a:t>
            </a:r>
          </a:p>
          <a:p>
            <a:pPr algn="ctr">
              <a:lnSpc>
                <a:spcPts val="2931"/>
              </a:lnSpc>
              <a:spcBef>
                <a:spcPct val="0"/>
              </a:spcBef>
            </a:pPr>
            <a:r>
              <a:rPr lang="en-US" b="true" sz="2442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բացահայտված հանցագործության դեպքեր</a:t>
            </a:r>
          </a:p>
          <a:p>
            <a:pPr algn="ctr">
              <a:lnSpc>
                <a:spcPts val="2931"/>
              </a:lnSpc>
              <a:spcBef>
                <a:spcPct val="0"/>
              </a:spcBef>
            </a:pPr>
          </a:p>
        </p:txBody>
      </p:sp>
      <p:sp>
        <p:nvSpPr>
          <p:cNvPr name="TextBox 29" id="29"/>
          <p:cNvSpPr txBox="true"/>
          <p:nvPr/>
        </p:nvSpPr>
        <p:spPr>
          <a:xfrm rot="0">
            <a:off x="1183822" y="5472680"/>
            <a:ext cx="6520282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1"/>
              </a:lnSpc>
              <a:spcBef>
                <a:spcPct val="0"/>
              </a:spcBef>
            </a:pPr>
            <a:r>
              <a:rPr lang="en-US" sz="2442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2025թ․ Ոստիկանության</a:t>
            </a:r>
            <a:r>
              <a:rPr lang="en-US" b="true" sz="2442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 կողմից</a:t>
            </a:r>
          </a:p>
          <a:p>
            <a:pPr algn="l">
              <a:lnSpc>
                <a:spcPts val="2931"/>
              </a:lnSpc>
              <a:spcBef>
                <a:spcPct val="0"/>
              </a:spcBef>
            </a:pPr>
            <a:r>
              <a:rPr lang="en-US" b="true" sz="2442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վարորդական իրավունքից զրկվել է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368805" y="1541957"/>
            <a:ext cx="8337641" cy="32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>
                <a:solidFill>
                  <a:srgbClr val="010101"/>
                </a:solidFill>
                <a:latin typeface="DejaVu Sans 1"/>
                <a:ea typeface="DejaVu Sans 1"/>
                <a:cs typeface="DejaVu Sans 1"/>
                <a:sym typeface="DejaVu Sans 1"/>
              </a:rPr>
              <a:t>ՃՏՊ-ների արդյունքում զոհերի թվի նվազում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22544" y="7826334"/>
            <a:ext cx="8942752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1"/>
              </a:lnSpc>
              <a:spcBef>
                <a:spcPct val="0"/>
              </a:spcBef>
            </a:pPr>
            <a:r>
              <a:rPr lang="en-US" sz="2442">
                <a:solidFill>
                  <a:srgbClr val="040F2E"/>
                </a:solidFill>
                <a:latin typeface="DejaVu Sans 1"/>
                <a:ea typeface="DejaVu Sans 1"/>
                <a:cs typeface="DejaVu Sans 1"/>
                <a:sym typeface="DejaVu Sans 1"/>
              </a:rPr>
              <a:t>Ճանապարհային ոստիկանության</a:t>
            </a:r>
            <a:r>
              <a:rPr lang="en-US" b="true" sz="2442">
                <a:solidFill>
                  <a:srgbClr val="040F2E"/>
                </a:solidFill>
                <a:latin typeface="DejaVu Sans 1"/>
                <a:ea typeface="DejaVu Sans 1"/>
                <a:cs typeface="DejaVu Sans 1"/>
                <a:sym typeface="DejaVu Sans 1"/>
              </a:rPr>
              <a:t> կողմից</a:t>
            </a:r>
          </a:p>
          <a:p>
            <a:pPr algn="l">
              <a:lnSpc>
                <a:spcPts val="2931"/>
              </a:lnSpc>
              <a:spcBef>
                <a:spcPct val="0"/>
              </a:spcBef>
            </a:pPr>
            <a:r>
              <a:rPr lang="en-US" b="true" sz="2442">
                <a:solidFill>
                  <a:srgbClr val="1B3E57"/>
                </a:solidFill>
                <a:latin typeface="DejaVu Sans 1"/>
                <a:ea typeface="DejaVu Sans 1"/>
                <a:cs typeface="DejaVu Sans 1"/>
                <a:sym typeface="DejaVu Sans 1"/>
              </a:rPr>
              <a:t>3 տարվա ընթացքում տարեկան միջինում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1183822" y="8675574"/>
            <a:ext cx="1806366" cy="1271804"/>
            <a:chOff x="0" y="0"/>
            <a:chExt cx="2408488" cy="1695739"/>
          </a:xfrm>
        </p:grpSpPr>
        <p:pic>
          <p:nvPicPr>
            <p:cNvPr name="Picture 33" id="33"/>
            <p:cNvPicPr>
              <a:picLocks noChangeAspect="true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0">
              <a:off x="-240849" y="-240849"/>
              <a:ext cx="2890186" cy="2177437"/>
            </a:xfrm>
            <a:prstGeom prst="rect">
              <a:avLst/>
            </a:prstGeom>
          </p:spPr>
        </p:pic>
        <p:sp>
          <p:nvSpPr>
            <p:cNvPr name="TextBox 34" id="34"/>
            <p:cNvSpPr txBox="true"/>
            <p:nvPr/>
          </p:nvSpPr>
          <p:spPr>
            <a:xfrm rot="0">
              <a:off x="224262" y="66441"/>
              <a:ext cx="1959964" cy="15155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599"/>
                </a:lnSpc>
                <a:spcBef>
                  <a:spcPct val="0"/>
                </a:spcBef>
              </a:pPr>
              <a:r>
                <a:rPr lang="en-US" b="true" sz="3999">
                  <a:solidFill>
                    <a:srgbClr val="FEFEFE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764</a:t>
              </a:r>
            </a:p>
            <a:p>
              <a:pPr algn="l">
                <a:lnSpc>
                  <a:spcPts val="1999"/>
                </a:lnSpc>
              </a:pPr>
              <a:r>
                <a:rPr lang="en-US" b="true" sz="3999">
                  <a:solidFill>
                    <a:srgbClr val="FEFEFE"/>
                  </a:solidFill>
                  <a:latin typeface="DejaVu Sans 1"/>
                  <a:ea typeface="DejaVu Sans 1"/>
                  <a:cs typeface="DejaVu Sans 1"/>
                  <a:sym typeface="DejaVu Sans 1"/>
                </a:rPr>
                <a:t>ԱՆՁ</a:t>
              </a: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1425032" y="6810334"/>
            <a:ext cx="1812953" cy="825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19"/>
              </a:lnSpc>
              <a:spcBef>
                <a:spcPct val="0"/>
              </a:spcBef>
            </a:pPr>
            <a:r>
              <a:rPr lang="en-US" b="true" sz="3999">
                <a:solidFill>
                  <a:srgbClr val="FEFEFE"/>
                </a:solidFill>
                <a:latin typeface="DejaVu Sans 1"/>
                <a:ea typeface="DejaVu Sans 1"/>
                <a:cs typeface="DejaVu Sans 1"/>
                <a:sym typeface="DejaVu Sans 1"/>
              </a:rPr>
              <a:t>5435</a:t>
            </a:r>
          </a:p>
          <a:p>
            <a:pPr algn="l">
              <a:lnSpc>
                <a:spcPts val="5279"/>
              </a:lnSpc>
            </a:pPr>
            <a:r>
              <a:rPr lang="en-US" b="true" sz="3999">
                <a:solidFill>
                  <a:srgbClr val="FEFEFE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ԱՆՁ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949271" y="2663025"/>
            <a:ext cx="1376720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-45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953441" y="3545135"/>
            <a:ext cx="1376720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-50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521205" y="2415735"/>
            <a:ext cx="1698903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282F7E"/>
                </a:solidFill>
                <a:latin typeface="DejaVu Sans 1"/>
                <a:ea typeface="DejaVu Sans 1"/>
                <a:cs typeface="DejaVu Sans 1"/>
                <a:sym typeface="DejaVu Sans 1"/>
              </a:rPr>
              <a:t>+57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2431465" y="707943"/>
            <a:ext cx="7247247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1A1E49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ՑՈՒՑԱՆԻՇՆԵՐ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28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25924" y="283598"/>
            <a:ext cx="857537" cy="130969"/>
          </a:xfrm>
          <a:custGeom>
            <a:avLst/>
            <a:gdLst/>
            <a:ahLst/>
            <a:cxnLst/>
            <a:rect r="r" b="b" t="t" l="l"/>
            <a:pathLst>
              <a:path h="130969" w="857537">
                <a:moveTo>
                  <a:pt x="0" y="0"/>
                </a:moveTo>
                <a:lnTo>
                  <a:pt x="857537" y="0"/>
                </a:lnTo>
                <a:lnTo>
                  <a:pt x="857537" y="130969"/>
                </a:lnTo>
                <a:lnTo>
                  <a:pt x="0" y="130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6068764">
            <a:off x="-1213118" y="3498443"/>
            <a:ext cx="7994963" cy="8025322"/>
            <a:chOff x="0" y="0"/>
            <a:chExt cx="6110402" cy="613360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110351" cy="6133592"/>
            </a:xfrm>
            <a:custGeom>
              <a:avLst/>
              <a:gdLst/>
              <a:ahLst/>
              <a:cxnLst/>
              <a:rect r="r" b="b" t="t" l="l"/>
              <a:pathLst>
                <a:path h="6133592" w="6110351">
                  <a:moveTo>
                    <a:pt x="0" y="3066796"/>
                  </a:moveTo>
                  <a:lnTo>
                    <a:pt x="3055239" y="0"/>
                  </a:lnTo>
                  <a:lnTo>
                    <a:pt x="6110351" y="0"/>
                  </a:lnTo>
                  <a:lnTo>
                    <a:pt x="0" y="6133592"/>
                  </a:lnTo>
                  <a:close/>
                </a:path>
              </a:pathLst>
            </a:custGeom>
            <a:solidFill>
              <a:srgbClr val="040F2E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502862" y="6165570"/>
            <a:ext cx="7323433" cy="4119432"/>
            <a:chOff x="0" y="0"/>
            <a:chExt cx="6089457" cy="34253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solidFill>
              <a:srgbClr val="D94D4D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0"/>
                  </a:moveTo>
                  <a:lnTo>
                    <a:pt x="0" y="3425320"/>
                  </a:lnTo>
                  <a:lnTo>
                    <a:pt x="6089457" y="3425320"/>
                  </a:lnTo>
                  <a:cubicBezTo>
                    <a:pt x="4059638" y="2283546"/>
                    <a:pt x="2029819" y="1141773"/>
                    <a:pt x="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653515" y="7243578"/>
            <a:ext cx="2482590" cy="316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4"/>
              </a:lnSpc>
            </a:pPr>
            <a:r>
              <a:rPr lang="en-US" sz="2052" spc="-41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Dani Martinez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653515" y="7619613"/>
            <a:ext cx="4235567" cy="1076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59"/>
              </a:lnSpc>
              <a:spcBef>
                <a:spcPct val="0"/>
              </a:spcBef>
            </a:pPr>
            <a:r>
              <a:rPr lang="en-US" sz="154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784612" y="7453665"/>
            <a:ext cx="1469377" cy="224414"/>
          </a:xfrm>
          <a:custGeom>
            <a:avLst/>
            <a:gdLst/>
            <a:ahLst/>
            <a:cxnLst/>
            <a:rect r="r" b="b" t="t" l="l"/>
            <a:pathLst>
              <a:path h="224414" w="1469377">
                <a:moveTo>
                  <a:pt x="0" y="0"/>
                </a:moveTo>
                <a:lnTo>
                  <a:pt x="1469377" y="0"/>
                </a:lnTo>
                <a:lnTo>
                  <a:pt x="1469377" y="224414"/>
                </a:lnTo>
                <a:lnTo>
                  <a:pt x="0" y="224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89923" y="4931359"/>
            <a:ext cx="1469377" cy="224414"/>
          </a:xfrm>
          <a:custGeom>
            <a:avLst/>
            <a:gdLst/>
            <a:ahLst/>
            <a:cxnLst/>
            <a:rect r="r" b="b" t="t" l="l"/>
            <a:pathLst>
              <a:path h="224414" w="1469377">
                <a:moveTo>
                  <a:pt x="0" y="0"/>
                </a:moveTo>
                <a:lnTo>
                  <a:pt x="1469377" y="0"/>
                </a:lnTo>
                <a:lnTo>
                  <a:pt x="1469377" y="224414"/>
                </a:lnTo>
                <a:lnTo>
                  <a:pt x="0" y="224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407338" y="4714507"/>
            <a:ext cx="2482590" cy="316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4"/>
              </a:lnSpc>
            </a:pPr>
            <a:r>
              <a:rPr lang="en-US" sz="2052" spc="-41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Drew Feig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407338" y="5119117"/>
            <a:ext cx="4235567" cy="956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7"/>
              </a:lnSpc>
            </a:pPr>
            <a:r>
              <a:rPr lang="en-US" sz="154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0493168" y="2112718"/>
            <a:ext cx="3166355" cy="335320"/>
          </a:xfrm>
          <a:custGeom>
            <a:avLst/>
            <a:gdLst/>
            <a:ahLst/>
            <a:cxnLst/>
            <a:rect r="r" b="b" t="t" l="l"/>
            <a:pathLst>
              <a:path h="335320" w="3166355">
                <a:moveTo>
                  <a:pt x="0" y="0"/>
                </a:moveTo>
                <a:lnTo>
                  <a:pt x="3166355" y="0"/>
                </a:lnTo>
                <a:lnTo>
                  <a:pt x="3166355" y="335320"/>
                </a:lnTo>
                <a:lnTo>
                  <a:pt x="0" y="335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6495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063604" y="3950363"/>
            <a:ext cx="3443426" cy="364662"/>
          </a:xfrm>
          <a:custGeom>
            <a:avLst/>
            <a:gdLst/>
            <a:ahLst/>
            <a:cxnLst/>
            <a:rect r="r" b="b" t="t" l="l"/>
            <a:pathLst>
              <a:path h="364662" w="3443426">
                <a:moveTo>
                  <a:pt x="0" y="0"/>
                </a:moveTo>
                <a:lnTo>
                  <a:pt x="3443426" y="0"/>
                </a:lnTo>
                <a:lnTo>
                  <a:pt x="3443426" y="364662"/>
                </a:lnTo>
                <a:lnTo>
                  <a:pt x="0" y="364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6495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9796554" y="914299"/>
            <a:ext cx="4448463" cy="1298740"/>
            <a:chOff x="0" y="0"/>
            <a:chExt cx="2003385" cy="58489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003385" cy="584893"/>
            </a:xfrm>
            <a:custGeom>
              <a:avLst/>
              <a:gdLst/>
              <a:ahLst/>
              <a:cxnLst/>
              <a:rect r="r" b="b" t="t" l="l"/>
              <a:pathLst>
                <a:path h="584893" w="2003385">
                  <a:moveTo>
                    <a:pt x="22625" y="0"/>
                  </a:moveTo>
                  <a:lnTo>
                    <a:pt x="1980761" y="0"/>
                  </a:lnTo>
                  <a:cubicBezTo>
                    <a:pt x="1986761" y="0"/>
                    <a:pt x="1992516" y="2384"/>
                    <a:pt x="1996759" y="6627"/>
                  </a:cubicBezTo>
                  <a:cubicBezTo>
                    <a:pt x="2001002" y="10870"/>
                    <a:pt x="2003385" y="16624"/>
                    <a:pt x="2003385" y="22625"/>
                  </a:cubicBezTo>
                  <a:lnTo>
                    <a:pt x="2003385" y="562269"/>
                  </a:lnTo>
                  <a:cubicBezTo>
                    <a:pt x="2003385" y="574764"/>
                    <a:pt x="1993256" y="584893"/>
                    <a:pt x="1980761" y="584893"/>
                  </a:cubicBezTo>
                  <a:lnTo>
                    <a:pt x="22625" y="584893"/>
                  </a:lnTo>
                  <a:cubicBezTo>
                    <a:pt x="16624" y="584893"/>
                    <a:pt x="10870" y="582510"/>
                    <a:pt x="6627" y="578267"/>
                  </a:cubicBezTo>
                  <a:cubicBezTo>
                    <a:pt x="2384" y="574024"/>
                    <a:pt x="0" y="568269"/>
                    <a:pt x="0" y="562269"/>
                  </a:cubicBezTo>
                  <a:lnTo>
                    <a:pt x="0" y="22625"/>
                  </a:lnTo>
                  <a:cubicBezTo>
                    <a:pt x="0" y="10129"/>
                    <a:pt x="10129" y="0"/>
                    <a:pt x="22625" y="0"/>
                  </a:cubicBezTo>
                  <a:close/>
                </a:path>
              </a:pathLst>
            </a:custGeom>
            <a:solidFill>
              <a:srgbClr val="FFB500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2003385" cy="6229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3"/>
                </a:lnSpc>
              </a:pPr>
            </a:p>
          </p:txBody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9149690" y="881438"/>
            <a:ext cx="1472482" cy="1466730"/>
            <a:chOff x="0" y="0"/>
            <a:chExt cx="6502400" cy="6477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116940" y="124149"/>
              <a:ext cx="6262195" cy="6234315"/>
            </a:xfrm>
            <a:custGeom>
              <a:avLst/>
              <a:gdLst/>
              <a:ahLst/>
              <a:cxnLst/>
              <a:rect r="r" b="b" t="t" l="l"/>
              <a:pathLst>
                <a:path h="6234315" w="6262195">
                  <a:moveTo>
                    <a:pt x="3131098" y="32"/>
                  </a:moveTo>
                  <a:cubicBezTo>
                    <a:pt x="2014135" y="-4964"/>
                    <a:pt x="979875" y="588062"/>
                    <a:pt x="419947" y="1554557"/>
                  </a:cubicBezTo>
                  <a:cubicBezTo>
                    <a:pt x="-139982" y="2521051"/>
                    <a:pt x="-139982" y="3713264"/>
                    <a:pt x="419947" y="4679759"/>
                  </a:cubicBezTo>
                  <a:cubicBezTo>
                    <a:pt x="979875" y="5646253"/>
                    <a:pt x="2014135" y="6239279"/>
                    <a:pt x="3131098" y="6234284"/>
                  </a:cubicBezTo>
                  <a:cubicBezTo>
                    <a:pt x="4248061" y="6239279"/>
                    <a:pt x="5282321" y="5646253"/>
                    <a:pt x="5842249" y="4679759"/>
                  </a:cubicBezTo>
                  <a:cubicBezTo>
                    <a:pt x="6402178" y="3713265"/>
                    <a:pt x="6402178" y="2521051"/>
                    <a:pt x="5842249" y="1554557"/>
                  </a:cubicBezTo>
                  <a:cubicBezTo>
                    <a:pt x="5282321" y="588063"/>
                    <a:pt x="4248061" y="-4963"/>
                    <a:pt x="3131098" y="32"/>
                  </a:cubicBezTo>
                  <a:close/>
                </a:path>
              </a:pathLst>
            </a:custGeom>
            <a:blipFill>
              <a:blip r:embed="rId6"/>
              <a:stretch>
                <a:fillRect l="-82654" t="-1991" r="-82755" b="-1901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388079" y="2705668"/>
            <a:ext cx="4634052" cy="1407108"/>
            <a:chOff x="0" y="0"/>
            <a:chExt cx="1919041" cy="58270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919041" cy="582708"/>
            </a:xfrm>
            <a:custGeom>
              <a:avLst/>
              <a:gdLst/>
              <a:ahLst/>
              <a:cxnLst/>
              <a:rect r="r" b="b" t="t" l="l"/>
              <a:pathLst>
                <a:path h="582708" w="1919041">
                  <a:moveTo>
                    <a:pt x="21719" y="0"/>
                  </a:moveTo>
                  <a:lnTo>
                    <a:pt x="1897322" y="0"/>
                  </a:lnTo>
                  <a:cubicBezTo>
                    <a:pt x="1903082" y="0"/>
                    <a:pt x="1908607" y="2288"/>
                    <a:pt x="1912680" y="6361"/>
                  </a:cubicBezTo>
                  <a:cubicBezTo>
                    <a:pt x="1916753" y="10434"/>
                    <a:pt x="1919041" y="15958"/>
                    <a:pt x="1919041" y="21719"/>
                  </a:cubicBezTo>
                  <a:lnTo>
                    <a:pt x="1919041" y="560989"/>
                  </a:lnTo>
                  <a:cubicBezTo>
                    <a:pt x="1919041" y="572984"/>
                    <a:pt x="1909317" y="582708"/>
                    <a:pt x="1897322" y="582708"/>
                  </a:cubicBezTo>
                  <a:lnTo>
                    <a:pt x="21719" y="582708"/>
                  </a:lnTo>
                  <a:cubicBezTo>
                    <a:pt x="15958" y="582708"/>
                    <a:pt x="10434" y="580420"/>
                    <a:pt x="6361" y="576347"/>
                  </a:cubicBezTo>
                  <a:cubicBezTo>
                    <a:pt x="2288" y="572274"/>
                    <a:pt x="0" y="566749"/>
                    <a:pt x="0" y="560989"/>
                  </a:cubicBezTo>
                  <a:lnTo>
                    <a:pt x="0" y="21719"/>
                  </a:lnTo>
                  <a:cubicBezTo>
                    <a:pt x="0" y="15958"/>
                    <a:pt x="2288" y="10434"/>
                    <a:pt x="6361" y="6361"/>
                  </a:cubicBezTo>
                  <a:cubicBezTo>
                    <a:pt x="10434" y="2288"/>
                    <a:pt x="15958" y="0"/>
                    <a:pt x="21719" y="0"/>
                  </a:cubicBezTo>
                  <a:close/>
                </a:path>
              </a:pathLst>
            </a:custGeom>
            <a:solidFill>
              <a:srgbClr val="040F2E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0"/>
              <a:ext cx="1919041" cy="5827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7"/>
                </a:lnSpc>
              </a:pPr>
            </a:p>
          </p:txBody>
        </p:sp>
      </p:grp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627462" y="2617411"/>
            <a:ext cx="1601331" cy="1595076"/>
            <a:chOff x="0" y="0"/>
            <a:chExt cx="6502400" cy="64770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116940" y="124149"/>
              <a:ext cx="6262195" cy="6234315"/>
            </a:xfrm>
            <a:custGeom>
              <a:avLst/>
              <a:gdLst/>
              <a:ahLst/>
              <a:cxnLst/>
              <a:rect r="r" b="b" t="t" l="l"/>
              <a:pathLst>
                <a:path h="6234315" w="6262195">
                  <a:moveTo>
                    <a:pt x="3131098" y="32"/>
                  </a:moveTo>
                  <a:cubicBezTo>
                    <a:pt x="2014135" y="-4964"/>
                    <a:pt x="979875" y="588062"/>
                    <a:pt x="419947" y="1554557"/>
                  </a:cubicBezTo>
                  <a:cubicBezTo>
                    <a:pt x="-139982" y="2521051"/>
                    <a:pt x="-139982" y="3713264"/>
                    <a:pt x="419947" y="4679759"/>
                  </a:cubicBezTo>
                  <a:cubicBezTo>
                    <a:pt x="979875" y="5646253"/>
                    <a:pt x="2014135" y="6239279"/>
                    <a:pt x="3131098" y="6234284"/>
                  </a:cubicBezTo>
                  <a:cubicBezTo>
                    <a:pt x="4248061" y="6239279"/>
                    <a:pt x="5282321" y="5646253"/>
                    <a:pt x="5842249" y="4679759"/>
                  </a:cubicBezTo>
                  <a:cubicBezTo>
                    <a:pt x="6402178" y="3713265"/>
                    <a:pt x="6402178" y="2521051"/>
                    <a:pt x="5842249" y="1554557"/>
                  </a:cubicBezTo>
                  <a:cubicBezTo>
                    <a:pt x="5282321" y="588063"/>
                    <a:pt x="4248061" y="-4963"/>
                    <a:pt x="3131098" y="32"/>
                  </a:cubicBezTo>
                  <a:close/>
                </a:path>
              </a:pathLst>
            </a:custGeom>
            <a:blipFill>
              <a:blip r:embed="rId6"/>
              <a:stretch>
                <a:fillRect l="-82654" t="-1991" r="-82755" b="-1901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676572" y="5846866"/>
            <a:ext cx="3443426" cy="364662"/>
          </a:xfrm>
          <a:custGeom>
            <a:avLst/>
            <a:gdLst/>
            <a:ahLst/>
            <a:cxnLst/>
            <a:rect r="r" b="b" t="t" l="l"/>
            <a:pathLst>
              <a:path h="364662" w="3443426">
                <a:moveTo>
                  <a:pt x="0" y="0"/>
                </a:moveTo>
                <a:lnTo>
                  <a:pt x="3443426" y="0"/>
                </a:lnTo>
                <a:lnTo>
                  <a:pt x="3443426" y="364662"/>
                </a:lnTo>
                <a:lnTo>
                  <a:pt x="0" y="364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6495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1330929" y="4678151"/>
            <a:ext cx="4634052" cy="1216123"/>
            <a:chOff x="0" y="0"/>
            <a:chExt cx="1919041" cy="503617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919041" cy="503617"/>
            </a:xfrm>
            <a:custGeom>
              <a:avLst/>
              <a:gdLst/>
              <a:ahLst/>
              <a:cxnLst/>
              <a:rect r="r" b="b" t="t" l="l"/>
              <a:pathLst>
                <a:path h="503617" w="1919041">
                  <a:moveTo>
                    <a:pt x="21719" y="0"/>
                  </a:moveTo>
                  <a:lnTo>
                    <a:pt x="1897322" y="0"/>
                  </a:lnTo>
                  <a:cubicBezTo>
                    <a:pt x="1903082" y="0"/>
                    <a:pt x="1908607" y="2288"/>
                    <a:pt x="1912680" y="6361"/>
                  </a:cubicBezTo>
                  <a:cubicBezTo>
                    <a:pt x="1916753" y="10434"/>
                    <a:pt x="1919041" y="15958"/>
                    <a:pt x="1919041" y="21719"/>
                  </a:cubicBezTo>
                  <a:lnTo>
                    <a:pt x="1919041" y="481899"/>
                  </a:lnTo>
                  <a:cubicBezTo>
                    <a:pt x="1919041" y="487659"/>
                    <a:pt x="1916753" y="493183"/>
                    <a:pt x="1912680" y="497256"/>
                  </a:cubicBezTo>
                  <a:cubicBezTo>
                    <a:pt x="1908607" y="501329"/>
                    <a:pt x="1903082" y="503617"/>
                    <a:pt x="1897322" y="503617"/>
                  </a:cubicBezTo>
                  <a:lnTo>
                    <a:pt x="21719" y="503617"/>
                  </a:lnTo>
                  <a:cubicBezTo>
                    <a:pt x="15958" y="503617"/>
                    <a:pt x="10434" y="501329"/>
                    <a:pt x="6361" y="497256"/>
                  </a:cubicBezTo>
                  <a:cubicBezTo>
                    <a:pt x="2288" y="493183"/>
                    <a:pt x="0" y="487659"/>
                    <a:pt x="0" y="481899"/>
                  </a:cubicBezTo>
                  <a:lnTo>
                    <a:pt x="0" y="21719"/>
                  </a:lnTo>
                  <a:cubicBezTo>
                    <a:pt x="0" y="15958"/>
                    <a:pt x="2288" y="10434"/>
                    <a:pt x="6361" y="6361"/>
                  </a:cubicBezTo>
                  <a:cubicBezTo>
                    <a:pt x="10434" y="2288"/>
                    <a:pt x="15958" y="0"/>
                    <a:pt x="21719" y="0"/>
                  </a:cubicBezTo>
                  <a:close/>
                </a:path>
              </a:pathLst>
            </a:custGeom>
            <a:solidFill>
              <a:srgbClr val="040F2E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0"/>
              <a:ext cx="1919041" cy="5036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7"/>
                </a:lnSpc>
              </a:pPr>
            </a:p>
          </p:txBody>
        </p:sp>
      </p:grpSp>
      <p:grpSp>
        <p:nvGrpSpPr>
          <p:cNvPr name="Group 32" id="32"/>
          <p:cNvGrpSpPr>
            <a:grpSpLocks noChangeAspect="true"/>
          </p:cNvGrpSpPr>
          <p:nvPr/>
        </p:nvGrpSpPr>
        <p:grpSpPr>
          <a:xfrm rot="0">
            <a:off x="627462" y="4446152"/>
            <a:ext cx="1601331" cy="1595076"/>
            <a:chOff x="0" y="0"/>
            <a:chExt cx="6502400" cy="6477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116940" y="124149"/>
              <a:ext cx="6262195" cy="6234315"/>
            </a:xfrm>
            <a:custGeom>
              <a:avLst/>
              <a:gdLst/>
              <a:ahLst/>
              <a:cxnLst/>
              <a:rect r="r" b="b" t="t" l="l"/>
              <a:pathLst>
                <a:path h="6234315" w="6262195">
                  <a:moveTo>
                    <a:pt x="3131098" y="32"/>
                  </a:moveTo>
                  <a:cubicBezTo>
                    <a:pt x="2014135" y="-4964"/>
                    <a:pt x="979875" y="588062"/>
                    <a:pt x="419947" y="1554557"/>
                  </a:cubicBezTo>
                  <a:cubicBezTo>
                    <a:pt x="-139982" y="2521051"/>
                    <a:pt x="-139982" y="3713264"/>
                    <a:pt x="419947" y="4679759"/>
                  </a:cubicBezTo>
                  <a:cubicBezTo>
                    <a:pt x="979875" y="5646253"/>
                    <a:pt x="2014135" y="6239279"/>
                    <a:pt x="3131098" y="6234284"/>
                  </a:cubicBezTo>
                  <a:cubicBezTo>
                    <a:pt x="4248061" y="6239279"/>
                    <a:pt x="5282321" y="5646253"/>
                    <a:pt x="5842249" y="4679759"/>
                  </a:cubicBezTo>
                  <a:cubicBezTo>
                    <a:pt x="6402178" y="3713265"/>
                    <a:pt x="6402178" y="2521051"/>
                    <a:pt x="5842249" y="1554557"/>
                  </a:cubicBezTo>
                  <a:cubicBezTo>
                    <a:pt x="5282321" y="588063"/>
                    <a:pt x="4248061" y="-4963"/>
                    <a:pt x="3131098" y="32"/>
                  </a:cubicBezTo>
                  <a:close/>
                </a:path>
              </a:pathLst>
            </a:custGeom>
            <a:blipFill>
              <a:blip r:embed="rId6"/>
              <a:stretch>
                <a:fillRect l="-82654" t="-1991" r="-82755" b="-1901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name="Freeform 35" id="35"/>
          <p:cNvSpPr/>
          <p:nvPr/>
        </p:nvSpPr>
        <p:spPr>
          <a:xfrm flipH="false" flipV="false" rot="0">
            <a:off x="1676572" y="7775132"/>
            <a:ext cx="3443426" cy="364662"/>
          </a:xfrm>
          <a:custGeom>
            <a:avLst/>
            <a:gdLst/>
            <a:ahLst/>
            <a:cxnLst/>
            <a:rect r="r" b="b" t="t" l="l"/>
            <a:pathLst>
              <a:path h="364662" w="3443426">
                <a:moveTo>
                  <a:pt x="0" y="0"/>
                </a:moveTo>
                <a:lnTo>
                  <a:pt x="3443426" y="0"/>
                </a:lnTo>
                <a:lnTo>
                  <a:pt x="3443426" y="364662"/>
                </a:lnTo>
                <a:lnTo>
                  <a:pt x="0" y="364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6495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7663043" y="3946593"/>
            <a:ext cx="3443426" cy="364662"/>
          </a:xfrm>
          <a:custGeom>
            <a:avLst/>
            <a:gdLst/>
            <a:ahLst/>
            <a:cxnLst/>
            <a:rect r="r" b="b" t="t" l="l"/>
            <a:pathLst>
              <a:path h="364662" w="3443426">
                <a:moveTo>
                  <a:pt x="0" y="0"/>
                </a:moveTo>
                <a:lnTo>
                  <a:pt x="3443427" y="0"/>
                </a:lnTo>
                <a:lnTo>
                  <a:pt x="3443427" y="364661"/>
                </a:lnTo>
                <a:lnTo>
                  <a:pt x="0" y="364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6495" r="0" b="0"/>
            </a:stretch>
          </a:blipFill>
        </p:spPr>
      </p:sp>
      <p:grpSp>
        <p:nvGrpSpPr>
          <p:cNvPr name="Group 37" id="37"/>
          <p:cNvGrpSpPr/>
          <p:nvPr/>
        </p:nvGrpSpPr>
        <p:grpSpPr>
          <a:xfrm rot="0">
            <a:off x="1330929" y="6606417"/>
            <a:ext cx="4575290" cy="1216123"/>
            <a:chOff x="0" y="0"/>
            <a:chExt cx="1894706" cy="503617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894706" cy="503617"/>
            </a:xfrm>
            <a:custGeom>
              <a:avLst/>
              <a:gdLst/>
              <a:ahLst/>
              <a:cxnLst/>
              <a:rect r="r" b="b" t="t" l="l"/>
              <a:pathLst>
                <a:path h="503617" w="1894706">
                  <a:moveTo>
                    <a:pt x="21998" y="0"/>
                  </a:moveTo>
                  <a:lnTo>
                    <a:pt x="1872709" y="0"/>
                  </a:lnTo>
                  <a:cubicBezTo>
                    <a:pt x="1884858" y="0"/>
                    <a:pt x="1894706" y="9849"/>
                    <a:pt x="1894706" y="21998"/>
                  </a:cubicBezTo>
                  <a:lnTo>
                    <a:pt x="1894706" y="481620"/>
                  </a:lnTo>
                  <a:cubicBezTo>
                    <a:pt x="1894706" y="487454"/>
                    <a:pt x="1892389" y="493049"/>
                    <a:pt x="1888264" y="497175"/>
                  </a:cubicBezTo>
                  <a:cubicBezTo>
                    <a:pt x="1884138" y="501300"/>
                    <a:pt x="1878543" y="503617"/>
                    <a:pt x="1872709" y="503617"/>
                  </a:cubicBezTo>
                  <a:lnTo>
                    <a:pt x="21998" y="503617"/>
                  </a:lnTo>
                  <a:cubicBezTo>
                    <a:pt x="16163" y="503617"/>
                    <a:pt x="10568" y="501300"/>
                    <a:pt x="6443" y="497175"/>
                  </a:cubicBezTo>
                  <a:cubicBezTo>
                    <a:pt x="2318" y="493049"/>
                    <a:pt x="0" y="487454"/>
                    <a:pt x="0" y="481620"/>
                  </a:cubicBezTo>
                  <a:lnTo>
                    <a:pt x="0" y="21998"/>
                  </a:lnTo>
                  <a:cubicBezTo>
                    <a:pt x="0" y="16163"/>
                    <a:pt x="2318" y="10568"/>
                    <a:pt x="6443" y="6443"/>
                  </a:cubicBezTo>
                  <a:cubicBezTo>
                    <a:pt x="10568" y="2318"/>
                    <a:pt x="16163" y="0"/>
                    <a:pt x="21998" y="0"/>
                  </a:cubicBezTo>
                  <a:close/>
                </a:path>
              </a:pathLst>
            </a:custGeom>
            <a:solidFill>
              <a:srgbClr val="040F2E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0"/>
              <a:ext cx="1894706" cy="5036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7"/>
                </a:lnSpc>
              </a:pPr>
            </a:p>
          </p:txBody>
        </p:sp>
      </p:grpSp>
      <p:grpSp>
        <p:nvGrpSpPr>
          <p:cNvPr name="Group 40" id="40"/>
          <p:cNvGrpSpPr>
            <a:grpSpLocks noChangeAspect="true"/>
          </p:cNvGrpSpPr>
          <p:nvPr/>
        </p:nvGrpSpPr>
        <p:grpSpPr>
          <a:xfrm rot="0">
            <a:off x="627462" y="6374418"/>
            <a:ext cx="1601331" cy="1595076"/>
            <a:chOff x="0" y="0"/>
            <a:chExt cx="6502400" cy="64770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116940" y="124149"/>
              <a:ext cx="6262195" cy="6234315"/>
            </a:xfrm>
            <a:custGeom>
              <a:avLst/>
              <a:gdLst/>
              <a:ahLst/>
              <a:cxnLst/>
              <a:rect r="r" b="b" t="t" l="l"/>
              <a:pathLst>
                <a:path h="6234315" w="6262195">
                  <a:moveTo>
                    <a:pt x="3131098" y="32"/>
                  </a:moveTo>
                  <a:cubicBezTo>
                    <a:pt x="2014135" y="-4964"/>
                    <a:pt x="979875" y="588062"/>
                    <a:pt x="419947" y="1554557"/>
                  </a:cubicBezTo>
                  <a:cubicBezTo>
                    <a:pt x="-139982" y="2521051"/>
                    <a:pt x="-139982" y="3713264"/>
                    <a:pt x="419947" y="4679759"/>
                  </a:cubicBezTo>
                  <a:cubicBezTo>
                    <a:pt x="979875" y="5646253"/>
                    <a:pt x="2014135" y="6239279"/>
                    <a:pt x="3131098" y="6234284"/>
                  </a:cubicBezTo>
                  <a:cubicBezTo>
                    <a:pt x="4248061" y="6239279"/>
                    <a:pt x="5282321" y="5646253"/>
                    <a:pt x="5842249" y="4679759"/>
                  </a:cubicBezTo>
                  <a:cubicBezTo>
                    <a:pt x="6402178" y="3713265"/>
                    <a:pt x="6402178" y="2521051"/>
                    <a:pt x="5842249" y="1554557"/>
                  </a:cubicBezTo>
                  <a:cubicBezTo>
                    <a:pt x="5282321" y="588063"/>
                    <a:pt x="4248061" y="-4963"/>
                    <a:pt x="3131098" y="32"/>
                  </a:cubicBezTo>
                  <a:close/>
                </a:path>
              </a:pathLst>
            </a:custGeom>
            <a:blipFill>
              <a:blip r:embed="rId6"/>
              <a:stretch>
                <a:fillRect l="-82654" t="-1991" r="-82755" b="-1901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7396895" y="2827368"/>
            <a:ext cx="4319401" cy="1216123"/>
            <a:chOff x="0" y="0"/>
            <a:chExt cx="1788738" cy="503617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788738" cy="503617"/>
            </a:xfrm>
            <a:custGeom>
              <a:avLst/>
              <a:gdLst/>
              <a:ahLst/>
              <a:cxnLst/>
              <a:rect r="r" b="b" t="t" l="l"/>
              <a:pathLst>
                <a:path h="503617" w="1788738">
                  <a:moveTo>
                    <a:pt x="23301" y="0"/>
                  </a:moveTo>
                  <a:lnTo>
                    <a:pt x="1765438" y="0"/>
                  </a:lnTo>
                  <a:cubicBezTo>
                    <a:pt x="1778306" y="0"/>
                    <a:pt x="1788738" y="10432"/>
                    <a:pt x="1788738" y="23301"/>
                  </a:cubicBezTo>
                  <a:lnTo>
                    <a:pt x="1788738" y="480317"/>
                  </a:lnTo>
                  <a:cubicBezTo>
                    <a:pt x="1788738" y="493185"/>
                    <a:pt x="1778306" y="503617"/>
                    <a:pt x="1765438" y="503617"/>
                  </a:cubicBezTo>
                  <a:lnTo>
                    <a:pt x="23301" y="503617"/>
                  </a:lnTo>
                  <a:cubicBezTo>
                    <a:pt x="10432" y="503617"/>
                    <a:pt x="0" y="493185"/>
                    <a:pt x="0" y="480317"/>
                  </a:cubicBezTo>
                  <a:lnTo>
                    <a:pt x="0" y="23301"/>
                  </a:lnTo>
                  <a:cubicBezTo>
                    <a:pt x="0" y="10432"/>
                    <a:pt x="10432" y="0"/>
                    <a:pt x="23301" y="0"/>
                  </a:cubicBezTo>
                  <a:close/>
                </a:path>
              </a:pathLst>
            </a:custGeom>
            <a:solidFill>
              <a:srgbClr val="040F2E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0"/>
              <a:ext cx="1788738" cy="5036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7"/>
                </a:lnSpc>
              </a:pPr>
            </a:p>
          </p:txBody>
        </p:sp>
      </p:grpSp>
      <p:grpSp>
        <p:nvGrpSpPr>
          <p:cNvPr name="Group 46" id="46"/>
          <p:cNvGrpSpPr>
            <a:grpSpLocks noChangeAspect="true"/>
          </p:cNvGrpSpPr>
          <p:nvPr/>
        </p:nvGrpSpPr>
        <p:grpSpPr>
          <a:xfrm rot="0">
            <a:off x="6693428" y="2595368"/>
            <a:ext cx="1601331" cy="1595076"/>
            <a:chOff x="0" y="0"/>
            <a:chExt cx="6502400" cy="64770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116940" y="124149"/>
              <a:ext cx="6262195" cy="6234315"/>
            </a:xfrm>
            <a:custGeom>
              <a:avLst/>
              <a:gdLst/>
              <a:ahLst/>
              <a:cxnLst/>
              <a:rect r="r" b="b" t="t" l="l"/>
              <a:pathLst>
                <a:path h="6234315" w="6262195">
                  <a:moveTo>
                    <a:pt x="3131098" y="32"/>
                  </a:moveTo>
                  <a:cubicBezTo>
                    <a:pt x="2014135" y="-4964"/>
                    <a:pt x="979875" y="588062"/>
                    <a:pt x="419947" y="1554557"/>
                  </a:cubicBezTo>
                  <a:cubicBezTo>
                    <a:pt x="-139982" y="2521051"/>
                    <a:pt x="-139982" y="3713264"/>
                    <a:pt x="419947" y="4679759"/>
                  </a:cubicBezTo>
                  <a:cubicBezTo>
                    <a:pt x="979875" y="5646253"/>
                    <a:pt x="2014135" y="6239279"/>
                    <a:pt x="3131098" y="6234284"/>
                  </a:cubicBezTo>
                  <a:cubicBezTo>
                    <a:pt x="4248061" y="6239279"/>
                    <a:pt x="5282321" y="5646253"/>
                    <a:pt x="5842249" y="4679759"/>
                  </a:cubicBezTo>
                  <a:cubicBezTo>
                    <a:pt x="6402178" y="3713265"/>
                    <a:pt x="6402178" y="2521051"/>
                    <a:pt x="5842249" y="1554557"/>
                  </a:cubicBezTo>
                  <a:cubicBezTo>
                    <a:pt x="5282321" y="588063"/>
                    <a:pt x="4248061" y="-4963"/>
                    <a:pt x="3131098" y="32"/>
                  </a:cubicBezTo>
                  <a:close/>
                </a:path>
              </a:pathLst>
            </a:custGeom>
            <a:blipFill>
              <a:blip r:embed="rId6"/>
              <a:stretch>
                <a:fillRect l="-82654" t="-1991" r="-82755" b="-1901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name="Freeform 49" id="49"/>
          <p:cNvSpPr/>
          <p:nvPr/>
        </p:nvSpPr>
        <p:spPr>
          <a:xfrm flipH="false" flipV="false" rot="0">
            <a:off x="7697652" y="5824097"/>
            <a:ext cx="3443426" cy="364662"/>
          </a:xfrm>
          <a:custGeom>
            <a:avLst/>
            <a:gdLst/>
            <a:ahLst/>
            <a:cxnLst/>
            <a:rect r="r" b="b" t="t" l="l"/>
            <a:pathLst>
              <a:path h="364662" w="3443426">
                <a:moveTo>
                  <a:pt x="0" y="0"/>
                </a:moveTo>
                <a:lnTo>
                  <a:pt x="3443426" y="0"/>
                </a:lnTo>
                <a:lnTo>
                  <a:pt x="3443426" y="364661"/>
                </a:lnTo>
                <a:lnTo>
                  <a:pt x="0" y="364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6495" r="0" b="0"/>
            </a:stretch>
          </a:blipFill>
        </p:spPr>
      </p:sp>
      <p:grpSp>
        <p:nvGrpSpPr>
          <p:cNvPr name="Group 50" id="50"/>
          <p:cNvGrpSpPr/>
          <p:nvPr/>
        </p:nvGrpSpPr>
        <p:grpSpPr>
          <a:xfrm rot="0">
            <a:off x="7327567" y="4671338"/>
            <a:ext cx="4388729" cy="1216123"/>
            <a:chOff x="0" y="0"/>
            <a:chExt cx="1817448" cy="503617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1817448" cy="503617"/>
            </a:xfrm>
            <a:custGeom>
              <a:avLst/>
              <a:gdLst/>
              <a:ahLst/>
              <a:cxnLst/>
              <a:rect r="r" b="b" t="t" l="l"/>
              <a:pathLst>
                <a:path h="503617" w="1817448">
                  <a:moveTo>
                    <a:pt x="22933" y="0"/>
                  </a:moveTo>
                  <a:lnTo>
                    <a:pt x="1794516" y="0"/>
                  </a:lnTo>
                  <a:cubicBezTo>
                    <a:pt x="1807181" y="0"/>
                    <a:pt x="1817448" y="10267"/>
                    <a:pt x="1817448" y="22933"/>
                  </a:cubicBezTo>
                  <a:lnTo>
                    <a:pt x="1817448" y="480685"/>
                  </a:lnTo>
                  <a:cubicBezTo>
                    <a:pt x="1817448" y="493350"/>
                    <a:pt x="1807181" y="503617"/>
                    <a:pt x="1794516" y="503617"/>
                  </a:cubicBezTo>
                  <a:lnTo>
                    <a:pt x="22933" y="503617"/>
                  </a:lnTo>
                  <a:cubicBezTo>
                    <a:pt x="10267" y="503617"/>
                    <a:pt x="0" y="493350"/>
                    <a:pt x="0" y="480685"/>
                  </a:cubicBezTo>
                  <a:lnTo>
                    <a:pt x="0" y="22933"/>
                  </a:lnTo>
                  <a:cubicBezTo>
                    <a:pt x="0" y="10267"/>
                    <a:pt x="10267" y="0"/>
                    <a:pt x="22933" y="0"/>
                  </a:cubicBezTo>
                  <a:close/>
                </a:path>
              </a:pathLst>
            </a:custGeom>
            <a:solidFill>
              <a:srgbClr val="040F2E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0"/>
              <a:ext cx="1817448" cy="5036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7"/>
                </a:lnSpc>
              </a:pPr>
            </a:p>
          </p:txBody>
        </p:sp>
      </p:grpSp>
      <p:grpSp>
        <p:nvGrpSpPr>
          <p:cNvPr name="Group 53" id="53"/>
          <p:cNvGrpSpPr>
            <a:grpSpLocks noChangeAspect="true"/>
          </p:cNvGrpSpPr>
          <p:nvPr/>
        </p:nvGrpSpPr>
        <p:grpSpPr>
          <a:xfrm rot="0">
            <a:off x="6624100" y="4439338"/>
            <a:ext cx="1601331" cy="1595076"/>
            <a:chOff x="0" y="0"/>
            <a:chExt cx="6502400" cy="64770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116940" y="124149"/>
              <a:ext cx="6262195" cy="6234315"/>
            </a:xfrm>
            <a:custGeom>
              <a:avLst/>
              <a:gdLst/>
              <a:ahLst/>
              <a:cxnLst/>
              <a:rect r="r" b="b" t="t" l="l"/>
              <a:pathLst>
                <a:path h="6234315" w="6262195">
                  <a:moveTo>
                    <a:pt x="3131098" y="32"/>
                  </a:moveTo>
                  <a:cubicBezTo>
                    <a:pt x="2014135" y="-4964"/>
                    <a:pt x="979875" y="588062"/>
                    <a:pt x="419947" y="1554557"/>
                  </a:cubicBezTo>
                  <a:cubicBezTo>
                    <a:pt x="-139982" y="2521051"/>
                    <a:pt x="-139982" y="3713264"/>
                    <a:pt x="419947" y="4679759"/>
                  </a:cubicBezTo>
                  <a:cubicBezTo>
                    <a:pt x="979875" y="5646253"/>
                    <a:pt x="2014135" y="6239279"/>
                    <a:pt x="3131098" y="6234284"/>
                  </a:cubicBezTo>
                  <a:cubicBezTo>
                    <a:pt x="4248061" y="6239279"/>
                    <a:pt x="5282321" y="5646253"/>
                    <a:pt x="5842249" y="4679759"/>
                  </a:cubicBezTo>
                  <a:cubicBezTo>
                    <a:pt x="6402178" y="3713265"/>
                    <a:pt x="6402178" y="2521051"/>
                    <a:pt x="5842249" y="1554557"/>
                  </a:cubicBezTo>
                  <a:cubicBezTo>
                    <a:pt x="5282321" y="588063"/>
                    <a:pt x="4248061" y="-4963"/>
                    <a:pt x="3131098" y="32"/>
                  </a:cubicBezTo>
                  <a:close/>
                </a:path>
              </a:pathLst>
            </a:custGeom>
            <a:blipFill>
              <a:blip r:embed="rId6"/>
              <a:stretch>
                <a:fillRect l="-82654" t="-1991" r="-82755" b="-1901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name="Freeform 56" id="56"/>
          <p:cNvSpPr/>
          <p:nvPr/>
        </p:nvSpPr>
        <p:spPr>
          <a:xfrm flipH="false" flipV="false" rot="0">
            <a:off x="7697652" y="7629780"/>
            <a:ext cx="3443426" cy="364662"/>
          </a:xfrm>
          <a:custGeom>
            <a:avLst/>
            <a:gdLst/>
            <a:ahLst/>
            <a:cxnLst/>
            <a:rect r="r" b="b" t="t" l="l"/>
            <a:pathLst>
              <a:path h="364662" w="3443426">
                <a:moveTo>
                  <a:pt x="0" y="0"/>
                </a:moveTo>
                <a:lnTo>
                  <a:pt x="3443426" y="0"/>
                </a:lnTo>
                <a:lnTo>
                  <a:pt x="3443426" y="364662"/>
                </a:lnTo>
                <a:lnTo>
                  <a:pt x="0" y="364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6495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13427034" y="4000739"/>
            <a:ext cx="3443426" cy="364662"/>
          </a:xfrm>
          <a:custGeom>
            <a:avLst/>
            <a:gdLst/>
            <a:ahLst/>
            <a:cxnLst/>
            <a:rect r="r" b="b" t="t" l="l"/>
            <a:pathLst>
              <a:path h="364662" w="3443426">
                <a:moveTo>
                  <a:pt x="0" y="0"/>
                </a:moveTo>
                <a:lnTo>
                  <a:pt x="3443426" y="0"/>
                </a:lnTo>
                <a:lnTo>
                  <a:pt x="3443426" y="364661"/>
                </a:lnTo>
                <a:lnTo>
                  <a:pt x="0" y="364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6495" r="0" b="0"/>
            </a:stretch>
          </a:blipFill>
        </p:spPr>
      </p:sp>
      <p:grpSp>
        <p:nvGrpSpPr>
          <p:cNvPr name="Group 58" id="58"/>
          <p:cNvGrpSpPr/>
          <p:nvPr/>
        </p:nvGrpSpPr>
        <p:grpSpPr>
          <a:xfrm rot="0">
            <a:off x="7352009" y="6461065"/>
            <a:ext cx="4364287" cy="1216123"/>
            <a:chOff x="0" y="0"/>
            <a:chExt cx="1807327" cy="503617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1807327" cy="503617"/>
            </a:xfrm>
            <a:custGeom>
              <a:avLst/>
              <a:gdLst/>
              <a:ahLst/>
              <a:cxnLst/>
              <a:rect r="r" b="b" t="t" l="l"/>
              <a:pathLst>
                <a:path h="503617" w="1807327">
                  <a:moveTo>
                    <a:pt x="23061" y="0"/>
                  </a:moveTo>
                  <a:lnTo>
                    <a:pt x="1784266" y="0"/>
                  </a:lnTo>
                  <a:cubicBezTo>
                    <a:pt x="1797002" y="0"/>
                    <a:pt x="1807327" y="10325"/>
                    <a:pt x="1807327" y="23061"/>
                  </a:cubicBezTo>
                  <a:lnTo>
                    <a:pt x="1807327" y="480556"/>
                  </a:lnTo>
                  <a:cubicBezTo>
                    <a:pt x="1807327" y="493293"/>
                    <a:pt x="1797002" y="503617"/>
                    <a:pt x="1784266" y="503617"/>
                  </a:cubicBezTo>
                  <a:lnTo>
                    <a:pt x="23061" y="503617"/>
                  </a:lnTo>
                  <a:cubicBezTo>
                    <a:pt x="10325" y="503617"/>
                    <a:pt x="0" y="493293"/>
                    <a:pt x="0" y="480556"/>
                  </a:cubicBezTo>
                  <a:lnTo>
                    <a:pt x="0" y="23061"/>
                  </a:lnTo>
                  <a:cubicBezTo>
                    <a:pt x="0" y="10325"/>
                    <a:pt x="10325" y="0"/>
                    <a:pt x="23061" y="0"/>
                  </a:cubicBezTo>
                  <a:close/>
                </a:path>
              </a:pathLst>
            </a:custGeom>
            <a:solidFill>
              <a:srgbClr val="040F2E"/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0" y="0"/>
              <a:ext cx="1807327" cy="5036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7"/>
                </a:lnSpc>
              </a:pPr>
            </a:p>
          </p:txBody>
        </p:sp>
      </p:grpSp>
      <p:grpSp>
        <p:nvGrpSpPr>
          <p:cNvPr name="Group 61" id="61"/>
          <p:cNvGrpSpPr>
            <a:grpSpLocks noChangeAspect="true"/>
          </p:cNvGrpSpPr>
          <p:nvPr/>
        </p:nvGrpSpPr>
        <p:grpSpPr>
          <a:xfrm rot="0">
            <a:off x="6648542" y="6229066"/>
            <a:ext cx="1601331" cy="1595076"/>
            <a:chOff x="0" y="0"/>
            <a:chExt cx="6502400" cy="6477000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116940" y="124149"/>
              <a:ext cx="6262195" cy="6234315"/>
            </a:xfrm>
            <a:custGeom>
              <a:avLst/>
              <a:gdLst/>
              <a:ahLst/>
              <a:cxnLst/>
              <a:rect r="r" b="b" t="t" l="l"/>
              <a:pathLst>
                <a:path h="6234315" w="6262195">
                  <a:moveTo>
                    <a:pt x="3131098" y="32"/>
                  </a:moveTo>
                  <a:cubicBezTo>
                    <a:pt x="2014135" y="-4964"/>
                    <a:pt x="979875" y="588062"/>
                    <a:pt x="419947" y="1554557"/>
                  </a:cubicBezTo>
                  <a:cubicBezTo>
                    <a:pt x="-139982" y="2521051"/>
                    <a:pt x="-139982" y="3713264"/>
                    <a:pt x="419947" y="4679759"/>
                  </a:cubicBezTo>
                  <a:cubicBezTo>
                    <a:pt x="979875" y="5646253"/>
                    <a:pt x="2014135" y="6239279"/>
                    <a:pt x="3131098" y="6234284"/>
                  </a:cubicBezTo>
                  <a:cubicBezTo>
                    <a:pt x="4248061" y="6239279"/>
                    <a:pt x="5282321" y="5646253"/>
                    <a:pt x="5842249" y="4679759"/>
                  </a:cubicBezTo>
                  <a:cubicBezTo>
                    <a:pt x="6402178" y="3713265"/>
                    <a:pt x="6402178" y="2521051"/>
                    <a:pt x="5842249" y="1554557"/>
                  </a:cubicBezTo>
                  <a:cubicBezTo>
                    <a:pt x="5282321" y="588063"/>
                    <a:pt x="4248061" y="-4963"/>
                    <a:pt x="3131098" y="32"/>
                  </a:cubicBezTo>
                  <a:close/>
                </a:path>
              </a:pathLst>
            </a:custGeom>
            <a:blipFill>
              <a:blip r:embed="rId6"/>
              <a:stretch>
                <a:fillRect l="-82654" t="-1991" r="-82755" b="-1901"/>
              </a:stretch>
            </a:blipFill>
          </p:spPr>
        </p:sp>
        <p:sp>
          <p:nvSpPr>
            <p:cNvPr name="Freeform 63" id="63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name="Group 64" id="64"/>
          <p:cNvGrpSpPr/>
          <p:nvPr/>
        </p:nvGrpSpPr>
        <p:grpSpPr>
          <a:xfrm rot="0">
            <a:off x="13105832" y="2733987"/>
            <a:ext cx="4010605" cy="1313503"/>
            <a:chOff x="0" y="0"/>
            <a:chExt cx="1660861" cy="543944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1660861" cy="543944"/>
            </a:xfrm>
            <a:custGeom>
              <a:avLst/>
              <a:gdLst/>
              <a:ahLst/>
              <a:cxnLst/>
              <a:rect r="r" b="b" t="t" l="l"/>
              <a:pathLst>
                <a:path h="543944" w="1660861">
                  <a:moveTo>
                    <a:pt x="25095" y="0"/>
                  </a:moveTo>
                  <a:lnTo>
                    <a:pt x="1635766" y="0"/>
                  </a:lnTo>
                  <a:cubicBezTo>
                    <a:pt x="1649625" y="0"/>
                    <a:pt x="1660861" y="11235"/>
                    <a:pt x="1660861" y="25095"/>
                  </a:cubicBezTo>
                  <a:lnTo>
                    <a:pt x="1660861" y="518849"/>
                  </a:lnTo>
                  <a:cubicBezTo>
                    <a:pt x="1660861" y="532709"/>
                    <a:pt x="1649625" y="543944"/>
                    <a:pt x="1635766" y="543944"/>
                  </a:cubicBezTo>
                  <a:lnTo>
                    <a:pt x="25095" y="543944"/>
                  </a:lnTo>
                  <a:cubicBezTo>
                    <a:pt x="18439" y="543944"/>
                    <a:pt x="12056" y="541300"/>
                    <a:pt x="7350" y="536594"/>
                  </a:cubicBezTo>
                  <a:cubicBezTo>
                    <a:pt x="2644" y="531888"/>
                    <a:pt x="0" y="525505"/>
                    <a:pt x="0" y="518849"/>
                  </a:cubicBezTo>
                  <a:lnTo>
                    <a:pt x="0" y="25095"/>
                  </a:lnTo>
                  <a:cubicBezTo>
                    <a:pt x="0" y="11235"/>
                    <a:pt x="11235" y="0"/>
                    <a:pt x="25095" y="0"/>
                  </a:cubicBezTo>
                  <a:close/>
                </a:path>
              </a:pathLst>
            </a:custGeom>
            <a:solidFill>
              <a:srgbClr val="040F2E"/>
            </a:solidFill>
          </p:spPr>
        </p:sp>
        <p:sp>
          <p:nvSpPr>
            <p:cNvPr name="TextBox 66" id="66"/>
            <p:cNvSpPr txBox="true"/>
            <p:nvPr/>
          </p:nvSpPr>
          <p:spPr>
            <a:xfrm>
              <a:off x="0" y="0"/>
              <a:ext cx="1660861" cy="5439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7"/>
                </a:lnSpc>
              </a:pPr>
            </a:p>
          </p:txBody>
        </p:sp>
      </p:grpSp>
      <p:grpSp>
        <p:nvGrpSpPr>
          <p:cNvPr name="Group 67" id="67"/>
          <p:cNvGrpSpPr>
            <a:grpSpLocks noChangeAspect="true"/>
          </p:cNvGrpSpPr>
          <p:nvPr/>
        </p:nvGrpSpPr>
        <p:grpSpPr>
          <a:xfrm rot="0">
            <a:off x="12402365" y="2593200"/>
            <a:ext cx="1601331" cy="1595076"/>
            <a:chOff x="0" y="0"/>
            <a:chExt cx="6502400" cy="6477000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116940" y="124149"/>
              <a:ext cx="6262195" cy="6234315"/>
            </a:xfrm>
            <a:custGeom>
              <a:avLst/>
              <a:gdLst/>
              <a:ahLst/>
              <a:cxnLst/>
              <a:rect r="r" b="b" t="t" l="l"/>
              <a:pathLst>
                <a:path h="6234315" w="6262195">
                  <a:moveTo>
                    <a:pt x="3131098" y="32"/>
                  </a:moveTo>
                  <a:cubicBezTo>
                    <a:pt x="2014135" y="-4964"/>
                    <a:pt x="979875" y="588062"/>
                    <a:pt x="419947" y="1554557"/>
                  </a:cubicBezTo>
                  <a:cubicBezTo>
                    <a:pt x="-139982" y="2521051"/>
                    <a:pt x="-139982" y="3713264"/>
                    <a:pt x="419947" y="4679759"/>
                  </a:cubicBezTo>
                  <a:cubicBezTo>
                    <a:pt x="979875" y="5646253"/>
                    <a:pt x="2014135" y="6239279"/>
                    <a:pt x="3131098" y="6234284"/>
                  </a:cubicBezTo>
                  <a:cubicBezTo>
                    <a:pt x="4248061" y="6239279"/>
                    <a:pt x="5282321" y="5646253"/>
                    <a:pt x="5842249" y="4679759"/>
                  </a:cubicBezTo>
                  <a:cubicBezTo>
                    <a:pt x="6402178" y="3713265"/>
                    <a:pt x="6402178" y="2521051"/>
                    <a:pt x="5842249" y="1554557"/>
                  </a:cubicBezTo>
                  <a:cubicBezTo>
                    <a:pt x="5282321" y="588063"/>
                    <a:pt x="4248061" y="-4963"/>
                    <a:pt x="3131098" y="32"/>
                  </a:cubicBezTo>
                  <a:close/>
                </a:path>
              </a:pathLst>
            </a:custGeom>
            <a:blipFill>
              <a:blip r:embed="rId6"/>
              <a:stretch>
                <a:fillRect l="-82654" t="-1991" r="-82755" b="-1901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name="Freeform 70" id="70"/>
          <p:cNvSpPr/>
          <p:nvPr/>
        </p:nvSpPr>
        <p:spPr>
          <a:xfrm flipH="false" flipV="false" rot="0">
            <a:off x="13451476" y="5822655"/>
            <a:ext cx="3443426" cy="364662"/>
          </a:xfrm>
          <a:custGeom>
            <a:avLst/>
            <a:gdLst/>
            <a:ahLst/>
            <a:cxnLst/>
            <a:rect r="r" b="b" t="t" l="l"/>
            <a:pathLst>
              <a:path h="364662" w="3443426">
                <a:moveTo>
                  <a:pt x="0" y="0"/>
                </a:moveTo>
                <a:lnTo>
                  <a:pt x="3443426" y="0"/>
                </a:lnTo>
                <a:lnTo>
                  <a:pt x="3443426" y="364662"/>
                </a:lnTo>
                <a:lnTo>
                  <a:pt x="0" y="364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6495" r="0" b="0"/>
            </a:stretch>
          </a:blipFill>
        </p:spPr>
      </p:sp>
      <p:grpSp>
        <p:nvGrpSpPr>
          <p:cNvPr name="Group 71" id="71"/>
          <p:cNvGrpSpPr/>
          <p:nvPr/>
        </p:nvGrpSpPr>
        <p:grpSpPr>
          <a:xfrm rot="0">
            <a:off x="13105832" y="4653940"/>
            <a:ext cx="4010605" cy="1216123"/>
            <a:chOff x="0" y="0"/>
            <a:chExt cx="1660861" cy="503617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1660861" cy="503617"/>
            </a:xfrm>
            <a:custGeom>
              <a:avLst/>
              <a:gdLst/>
              <a:ahLst/>
              <a:cxnLst/>
              <a:rect r="r" b="b" t="t" l="l"/>
              <a:pathLst>
                <a:path h="503617" w="1660861">
                  <a:moveTo>
                    <a:pt x="25095" y="0"/>
                  </a:moveTo>
                  <a:lnTo>
                    <a:pt x="1635766" y="0"/>
                  </a:lnTo>
                  <a:cubicBezTo>
                    <a:pt x="1649625" y="0"/>
                    <a:pt x="1660861" y="11235"/>
                    <a:pt x="1660861" y="25095"/>
                  </a:cubicBezTo>
                  <a:lnTo>
                    <a:pt x="1660861" y="478523"/>
                  </a:lnTo>
                  <a:cubicBezTo>
                    <a:pt x="1660861" y="492382"/>
                    <a:pt x="1649625" y="503617"/>
                    <a:pt x="1635766" y="503617"/>
                  </a:cubicBezTo>
                  <a:lnTo>
                    <a:pt x="25095" y="503617"/>
                  </a:lnTo>
                  <a:cubicBezTo>
                    <a:pt x="11235" y="503617"/>
                    <a:pt x="0" y="492382"/>
                    <a:pt x="0" y="478523"/>
                  </a:cubicBezTo>
                  <a:lnTo>
                    <a:pt x="0" y="25095"/>
                  </a:lnTo>
                  <a:cubicBezTo>
                    <a:pt x="0" y="11235"/>
                    <a:pt x="11235" y="0"/>
                    <a:pt x="25095" y="0"/>
                  </a:cubicBezTo>
                  <a:close/>
                </a:path>
              </a:pathLst>
            </a:custGeom>
            <a:solidFill>
              <a:srgbClr val="040F2E"/>
            </a:solidFill>
          </p:spPr>
        </p:sp>
        <p:sp>
          <p:nvSpPr>
            <p:cNvPr name="TextBox 73" id="73"/>
            <p:cNvSpPr txBox="true"/>
            <p:nvPr/>
          </p:nvSpPr>
          <p:spPr>
            <a:xfrm>
              <a:off x="0" y="0"/>
              <a:ext cx="1660861" cy="5036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7"/>
                </a:lnSpc>
              </a:pPr>
            </a:p>
          </p:txBody>
        </p:sp>
      </p:grpSp>
      <p:grpSp>
        <p:nvGrpSpPr>
          <p:cNvPr name="Group 74" id="74"/>
          <p:cNvGrpSpPr>
            <a:grpSpLocks noChangeAspect="true"/>
          </p:cNvGrpSpPr>
          <p:nvPr/>
        </p:nvGrpSpPr>
        <p:grpSpPr>
          <a:xfrm rot="0">
            <a:off x="12402365" y="4421941"/>
            <a:ext cx="1601331" cy="1595076"/>
            <a:chOff x="0" y="0"/>
            <a:chExt cx="6502400" cy="6477000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116940" y="124149"/>
              <a:ext cx="6262195" cy="6234315"/>
            </a:xfrm>
            <a:custGeom>
              <a:avLst/>
              <a:gdLst/>
              <a:ahLst/>
              <a:cxnLst/>
              <a:rect r="r" b="b" t="t" l="l"/>
              <a:pathLst>
                <a:path h="6234315" w="6262195">
                  <a:moveTo>
                    <a:pt x="3131098" y="32"/>
                  </a:moveTo>
                  <a:cubicBezTo>
                    <a:pt x="2014135" y="-4964"/>
                    <a:pt x="979875" y="588062"/>
                    <a:pt x="419947" y="1554557"/>
                  </a:cubicBezTo>
                  <a:cubicBezTo>
                    <a:pt x="-139982" y="2521051"/>
                    <a:pt x="-139982" y="3713264"/>
                    <a:pt x="419947" y="4679759"/>
                  </a:cubicBezTo>
                  <a:cubicBezTo>
                    <a:pt x="979875" y="5646253"/>
                    <a:pt x="2014135" y="6239279"/>
                    <a:pt x="3131098" y="6234284"/>
                  </a:cubicBezTo>
                  <a:cubicBezTo>
                    <a:pt x="4248061" y="6239279"/>
                    <a:pt x="5282321" y="5646253"/>
                    <a:pt x="5842249" y="4679759"/>
                  </a:cubicBezTo>
                  <a:cubicBezTo>
                    <a:pt x="6402178" y="3713265"/>
                    <a:pt x="6402178" y="2521051"/>
                    <a:pt x="5842249" y="1554557"/>
                  </a:cubicBezTo>
                  <a:cubicBezTo>
                    <a:pt x="5282321" y="588063"/>
                    <a:pt x="4248061" y="-4963"/>
                    <a:pt x="3131098" y="32"/>
                  </a:cubicBezTo>
                  <a:close/>
                </a:path>
              </a:pathLst>
            </a:custGeom>
            <a:blipFill>
              <a:blip r:embed="rId6"/>
              <a:stretch>
                <a:fillRect l="-82654" t="-1991" r="-82755" b="-1901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name="Group 77" id="77"/>
          <p:cNvGrpSpPr/>
          <p:nvPr/>
        </p:nvGrpSpPr>
        <p:grpSpPr>
          <a:xfrm rot="0">
            <a:off x="6593631" y="4405742"/>
            <a:ext cx="1662268" cy="1662268"/>
            <a:chOff x="0" y="0"/>
            <a:chExt cx="812800" cy="812800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D3DE"/>
            </a:solidFill>
          </p:spPr>
        </p:sp>
        <p:sp>
          <p:nvSpPr>
            <p:cNvPr name="TextBox 79" id="79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7"/>
                </a:lnSpc>
              </a:pPr>
            </a:p>
          </p:txBody>
        </p:sp>
      </p:grpSp>
      <p:grpSp>
        <p:nvGrpSpPr>
          <p:cNvPr name="Group 80" id="80"/>
          <p:cNvGrpSpPr/>
          <p:nvPr/>
        </p:nvGrpSpPr>
        <p:grpSpPr>
          <a:xfrm rot="0">
            <a:off x="9121673" y="823706"/>
            <a:ext cx="1528516" cy="1528516"/>
            <a:chOff x="0" y="0"/>
            <a:chExt cx="812800" cy="812800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40F2E"/>
            </a:solidFill>
          </p:spPr>
        </p:sp>
        <p:sp>
          <p:nvSpPr>
            <p:cNvPr name="TextBox 82" id="8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3"/>
                </a:lnSpc>
              </a:pPr>
            </a:p>
          </p:txBody>
        </p:sp>
      </p:grpSp>
      <p:grpSp>
        <p:nvGrpSpPr>
          <p:cNvPr name="Group 83" id="83"/>
          <p:cNvGrpSpPr/>
          <p:nvPr/>
        </p:nvGrpSpPr>
        <p:grpSpPr>
          <a:xfrm rot="0">
            <a:off x="6610160" y="2561772"/>
            <a:ext cx="1662268" cy="1662268"/>
            <a:chOff x="0" y="0"/>
            <a:chExt cx="812800" cy="812800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D3DE"/>
            </a:solidFill>
          </p:spPr>
        </p:sp>
        <p:sp>
          <p:nvSpPr>
            <p:cNvPr name="TextBox 85" id="85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7"/>
                </a:lnSpc>
              </a:pPr>
            </a:p>
          </p:txBody>
        </p:sp>
      </p:grpSp>
      <p:grpSp>
        <p:nvGrpSpPr>
          <p:cNvPr name="Group 86" id="86"/>
          <p:cNvGrpSpPr/>
          <p:nvPr/>
        </p:nvGrpSpPr>
        <p:grpSpPr>
          <a:xfrm rot="0">
            <a:off x="596993" y="6333309"/>
            <a:ext cx="1662268" cy="1662268"/>
            <a:chOff x="0" y="0"/>
            <a:chExt cx="812800" cy="812800"/>
          </a:xfrm>
        </p:grpSpPr>
        <p:sp>
          <p:nvSpPr>
            <p:cNvPr name="Freeform 87" id="8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D3DE"/>
            </a:solidFill>
          </p:spPr>
        </p:sp>
        <p:sp>
          <p:nvSpPr>
            <p:cNvPr name="TextBox 88" id="8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3"/>
                </a:lnSpc>
              </a:pPr>
            </a:p>
          </p:txBody>
        </p:sp>
      </p:grpSp>
      <p:grpSp>
        <p:nvGrpSpPr>
          <p:cNvPr name="Group 89" id="89"/>
          <p:cNvGrpSpPr/>
          <p:nvPr/>
        </p:nvGrpSpPr>
        <p:grpSpPr>
          <a:xfrm rot="0">
            <a:off x="596993" y="2579297"/>
            <a:ext cx="1662268" cy="1662268"/>
            <a:chOff x="0" y="0"/>
            <a:chExt cx="812800" cy="812800"/>
          </a:xfrm>
        </p:grpSpPr>
        <p:sp>
          <p:nvSpPr>
            <p:cNvPr name="Freeform 90" id="9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D3DE"/>
            </a:solidFill>
          </p:spPr>
        </p:sp>
        <p:sp>
          <p:nvSpPr>
            <p:cNvPr name="TextBox 91" id="9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3"/>
                </a:lnSpc>
              </a:pPr>
            </a:p>
          </p:txBody>
        </p:sp>
      </p:grpSp>
      <p:grpSp>
        <p:nvGrpSpPr>
          <p:cNvPr name="Group 92" id="92"/>
          <p:cNvGrpSpPr/>
          <p:nvPr/>
        </p:nvGrpSpPr>
        <p:grpSpPr>
          <a:xfrm rot="0">
            <a:off x="596993" y="4446152"/>
            <a:ext cx="1662268" cy="1662268"/>
            <a:chOff x="0" y="0"/>
            <a:chExt cx="812800" cy="812800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D3DE"/>
            </a:solidFill>
          </p:spPr>
        </p:sp>
        <p:sp>
          <p:nvSpPr>
            <p:cNvPr name="TextBox 94" id="9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3"/>
                </a:lnSpc>
              </a:pPr>
            </a:p>
          </p:txBody>
        </p:sp>
      </p:grpSp>
      <p:grpSp>
        <p:nvGrpSpPr>
          <p:cNvPr name="Group 95" id="95"/>
          <p:cNvGrpSpPr/>
          <p:nvPr/>
        </p:nvGrpSpPr>
        <p:grpSpPr>
          <a:xfrm rot="0">
            <a:off x="6618073" y="6200089"/>
            <a:ext cx="1662268" cy="1662268"/>
            <a:chOff x="0" y="0"/>
            <a:chExt cx="812800" cy="812800"/>
          </a:xfrm>
        </p:grpSpPr>
        <p:sp>
          <p:nvSpPr>
            <p:cNvPr name="Freeform 96" id="9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D3DE"/>
            </a:solidFill>
          </p:spPr>
        </p:sp>
        <p:sp>
          <p:nvSpPr>
            <p:cNvPr name="TextBox 97" id="9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7"/>
                </a:lnSpc>
              </a:pPr>
            </a:p>
          </p:txBody>
        </p:sp>
      </p:grpSp>
      <p:grpSp>
        <p:nvGrpSpPr>
          <p:cNvPr name="Group 98" id="98"/>
          <p:cNvGrpSpPr/>
          <p:nvPr/>
        </p:nvGrpSpPr>
        <p:grpSpPr>
          <a:xfrm rot="0">
            <a:off x="12341428" y="2561772"/>
            <a:ext cx="1662268" cy="1662268"/>
            <a:chOff x="0" y="0"/>
            <a:chExt cx="812800" cy="812800"/>
          </a:xfrm>
        </p:grpSpPr>
        <p:sp>
          <p:nvSpPr>
            <p:cNvPr name="Freeform 99" id="9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D3DE"/>
            </a:solidFill>
          </p:spPr>
        </p:sp>
        <p:sp>
          <p:nvSpPr>
            <p:cNvPr name="TextBox 100" id="10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7"/>
                </a:lnSpc>
              </a:pPr>
            </a:p>
          </p:txBody>
        </p:sp>
      </p:grpSp>
      <p:sp>
        <p:nvSpPr>
          <p:cNvPr name="Freeform 101" id="101"/>
          <p:cNvSpPr/>
          <p:nvPr/>
        </p:nvSpPr>
        <p:spPr>
          <a:xfrm flipH="false" flipV="false" rot="0">
            <a:off x="9420090" y="1205493"/>
            <a:ext cx="931682" cy="907225"/>
          </a:xfrm>
          <a:custGeom>
            <a:avLst/>
            <a:gdLst/>
            <a:ahLst/>
            <a:cxnLst/>
            <a:rect r="r" b="b" t="t" l="l"/>
            <a:pathLst>
              <a:path h="907225" w="931682">
                <a:moveTo>
                  <a:pt x="0" y="0"/>
                </a:moveTo>
                <a:lnTo>
                  <a:pt x="931681" y="0"/>
                </a:lnTo>
                <a:lnTo>
                  <a:pt x="931681" y="907225"/>
                </a:lnTo>
                <a:lnTo>
                  <a:pt x="0" y="9072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2" id="102"/>
          <p:cNvSpPr/>
          <p:nvPr/>
        </p:nvSpPr>
        <p:spPr>
          <a:xfrm flipH="false" flipV="false" rot="0">
            <a:off x="895047" y="2886428"/>
            <a:ext cx="1039685" cy="1039685"/>
          </a:xfrm>
          <a:custGeom>
            <a:avLst/>
            <a:gdLst/>
            <a:ahLst/>
            <a:cxnLst/>
            <a:rect r="r" b="b" t="t" l="l"/>
            <a:pathLst>
              <a:path h="1039685" w="1039685">
                <a:moveTo>
                  <a:pt x="0" y="0"/>
                </a:moveTo>
                <a:lnTo>
                  <a:pt x="1039684" y="0"/>
                </a:lnTo>
                <a:lnTo>
                  <a:pt x="1039684" y="1039685"/>
                </a:lnTo>
                <a:lnTo>
                  <a:pt x="0" y="10396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3" id="103"/>
          <p:cNvSpPr/>
          <p:nvPr/>
        </p:nvSpPr>
        <p:spPr>
          <a:xfrm flipH="false" flipV="false" rot="0">
            <a:off x="1001851" y="4727152"/>
            <a:ext cx="932880" cy="1081600"/>
          </a:xfrm>
          <a:custGeom>
            <a:avLst/>
            <a:gdLst/>
            <a:ahLst/>
            <a:cxnLst/>
            <a:rect r="r" b="b" t="t" l="l"/>
            <a:pathLst>
              <a:path h="1081600" w="932880">
                <a:moveTo>
                  <a:pt x="0" y="0"/>
                </a:moveTo>
                <a:lnTo>
                  <a:pt x="932880" y="0"/>
                </a:lnTo>
                <a:lnTo>
                  <a:pt x="932880" y="1081600"/>
                </a:lnTo>
                <a:lnTo>
                  <a:pt x="0" y="1081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4" id="104"/>
          <p:cNvSpPr/>
          <p:nvPr/>
        </p:nvSpPr>
        <p:spPr>
          <a:xfrm flipH="false" flipV="false" rot="0">
            <a:off x="968200" y="6668383"/>
            <a:ext cx="941014" cy="941014"/>
          </a:xfrm>
          <a:custGeom>
            <a:avLst/>
            <a:gdLst/>
            <a:ahLst/>
            <a:cxnLst/>
            <a:rect r="r" b="b" t="t" l="l"/>
            <a:pathLst>
              <a:path h="941014" w="941014">
                <a:moveTo>
                  <a:pt x="0" y="0"/>
                </a:moveTo>
                <a:lnTo>
                  <a:pt x="941013" y="0"/>
                </a:lnTo>
                <a:lnTo>
                  <a:pt x="941013" y="941014"/>
                </a:lnTo>
                <a:lnTo>
                  <a:pt x="0" y="9410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5" id="105"/>
          <p:cNvSpPr/>
          <p:nvPr/>
        </p:nvSpPr>
        <p:spPr>
          <a:xfrm flipH="false" flipV="false" rot="0">
            <a:off x="6971833" y="2887685"/>
            <a:ext cx="908455" cy="1058908"/>
          </a:xfrm>
          <a:custGeom>
            <a:avLst/>
            <a:gdLst/>
            <a:ahLst/>
            <a:cxnLst/>
            <a:rect r="r" b="b" t="t" l="l"/>
            <a:pathLst>
              <a:path h="1058908" w="908455">
                <a:moveTo>
                  <a:pt x="0" y="0"/>
                </a:moveTo>
                <a:lnTo>
                  <a:pt x="908454" y="0"/>
                </a:lnTo>
                <a:lnTo>
                  <a:pt x="908454" y="1058908"/>
                </a:lnTo>
                <a:lnTo>
                  <a:pt x="0" y="105890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6" id="106"/>
          <p:cNvSpPr/>
          <p:nvPr/>
        </p:nvSpPr>
        <p:spPr>
          <a:xfrm flipH="false" flipV="false" rot="0">
            <a:off x="6939275" y="4874394"/>
            <a:ext cx="992139" cy="786270"/>
          </a:xfrm>
          <a:custGeom>
            <a:avLst/>
            <a:gdLst/>
            <a:ahLst/>
            <a:cxnLst/>
            <a:rect r="r" b="b" t="t" l="l"/>
            <a:pathLst>
              <a:path h="786270" w="992139">
                <a:moveTo>
                  <a:pt x="0" y="0"/>
                </a:moveTo>
                <a:lnTo>
                  <a:pt x="992139" y="0"/>
                </a:lnTo>
                <a:lnTo>
                  <a:pt x="992139" y="786270"/>
                </a:lnTo>
                <a:lnTo>
                  <a:pt x="0" y="7862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7" id="107"/>
          <p:cNvSpPr/>
          <p:nvPr/>
        </p:nvSpPr>
        <p:spPr>
          <a:xfrm flipH="false" flipV="false" rot="0">
            <a:off x="6963446" y="6565032"/>
            <a:ext cx="971522" cy="971522"/>
          </a:xfrm>
          <a:custGeom>
            <a:avLst/>
            <a:gdLst/>
            <a:ahLst/>
            <a:cxnLst/>
            <a:rect r="r" b="b" t="t" l="l"/>
            <a:pathLst>
              <a:path h="971522" w="971522">
                <a:moveTo>
                  <a:pt x="0" y="0"/>
                </a:moveTo>
                <a:lnTo>
                  <a:pt x="971522" y="0"/>
                </a:lnTo>
                <a:lnTo>
                  <a:pt x="971522" y="971522"/>
                </a:lnTo>
                <a:lnTo>
                  <a:pt x="0" y="97152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8" id="108"/>
          <p:cNvSpPr/>
          <p:nvPr/>
        </p:nvSpPr>
        <p:spPr>
          <a:xfrm flipH="false" flipV="false" rot="0">
            <a:off x="12717269" y="2911085"/>
            <a:ext cx="950280" cy="950280"/>
          </a:xfrm>
          <a:custGeom>
            <a:avLst/>
            <a:gdLst/>
            <a:ahLst/>
            <a:cxnLst/>
            <a:rect r="r" b="b" t="t" l="l"/>
            <a:pathLst>
              <a:path h="950280" w="950280">
                <a:moveTo>
                  <a:pt x="0" y="0"/>
                </a:moveTo>
                <a:lnTo>
                  <a:pt x="950280" y="0"/>
                </a:lnTo>
                <a:lnTo>
                  <a:pt x="950280" y="950280"/>
                </a:lnTo>
                <a:lnTo>
                  <a:pt x="0" y="95028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9" id="109"/>
          <p:cNvSpPr/>
          <p:nvPr/>
        </p:nvSpPr>
        <p:spPr>
          <a:xfrm flipH="false" flipV="false" rot="0">
            <a:off x="12372322" y="4395878"/>
            <a:ext cx="1662268" cy="1662268"/>
          </a:xfrm>
          <a:custGeom>
            <a:avLst/>
            <a:gdLst/>
            <a:ahLst/>
            <a:cxnLst/>
            <a:rect r="r" b="b" t="t" l="l"/>
            <a:pathLst>
              <a:path h="1662268" w="1662268">
                <a:moveTo>
                  <a:pt x="0" y="0"/>
                </a:moveTo>
                <a:lnTo>
                  <a:pt x="1662269" y="0"/>
                </a:lnTo>
                <a:lnTo>
                  <a:pt x="1662269" y="1662268"/>
                </a:lnTo>
                <a:lnTo>
                  <a:pt x="0" y="166226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0" id="110"/>
          <p:cNvSpPr txBox="true"/>
          <p:nvPr/>
        </p:nvSpPr>
        <p:spPr>
          <a:xfrm rot="0">
            <a:off x="13405625" y="6912131"/>
            <a:ext cx="4235567" cy="956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7"/>
              </a:lnSpc>
            </a:pPr>
            <a:r>
              <a:rPr lang="en-US" sz="154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name="Freeform 111" id="111"/>
          <p:cNvSpPr/>
          <p:nvPr/>
        </p:nvSpPr>
        <p:spPr>
          <a:xfrm flipH="false" flipV="false" rot="0">
            <a:off x="13549716" y="7552845"/>
            <a:ext cx="3292169" cy="348643"/>
          </a:xfrm>
          <a:custGeom>
            <a:avLst/>
            <a:gdLst/>
            <a:ahLst/>
            <a:cxnLst/>
            <a:rect r="r" b="b" t="t" l="l"/>
            <a:pathLst>
              <a:path h="348643" w="3292169">
                <a:moveTo>
                  <a:pt x="0" y="0"/>
                </a:moveTo>
                <a:lnTo>
                  <a:pt x="3292169" y="0"/>
                </a:lnTo>
                <a:lnTo>
                  <a:pt x="3292169" y="348643"/>
                </a:lnTo>
                <a:lnTo>
                  <a:pt x="0" y="348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6495" r="0" b="0"/>
            </a:stretch>
          </a:blipFill>
        </p:spPr>
      </p:sp>
      <p:grpSp>
        <p:nvGrpSpPr>
          <p:cNvPr name="Group 112" id="112"/>
          <p:cNvGrpSpPr/>
          <p:nvPr/>
        </p:nvGrpSpPr>
        <p:grpSpPr>
          <a:xfrm rot="0">
            <a:off x="13104119" y="6446955"/>
            <a:ext cx="4155181" cy="1216123"/>
            <a:chOff x="0" y="0"/>
            <a:chExt cx="1720732" cy="503617"/>
          </a:xfrm>
        </p:grpSpPr>
        <p:sp>
          <p:nvSpPr>
            <p:cNvPr name="Freeform 113" id="113"/>
            <p:cNvSpPr/>
            <p:nvPr/>
          </p:nvSpPr>
          <p:spPr>
            <a:xfrm flipH="false" flipV="false" rot="0">
              <a:off x="0" y="0"/>
              <a:ext cx="1720732" cy="503617"/>
            </a:xfrm>
            <a:custGeom>
              <a:avLst/>
              <a:gdLst/>
              <a:ahLst/>
              <a:cxnLst/>
              <a:rect r="r" b="b" t="t" l="l"/>
              <a:pathLst>
                <a:path h="503617" w="1720732">
                  <a:moveTo>
                    <a:pt x="24222" y="0"/>
                  </a:moveTo>
                  <a:lnTo>
                    <a:pt x="1696511" y="0"/>
                  </a:lnTo>
                  <a:cubicBezTo>
                    <a:pt x="1702935" y="0"/>
                    <a:pt x="1709095" y="2552"/>
                    <a:pt x="1713638" y="7094"/>
                  </a:cubicBezTo>
                  <a:cubicBezTo>
                    <a:pt x="1718180" y="11637"/>
                    <a:pt x="1720732" y="17798"/>
                    <a:pt x="1720732" y="24222"/>
                  </a:cubicBezTo>
                  <a:lnTo>
                    <a:pt x="1720732" y="479396"/>
                  </a:lnTo>
                  <a:cubicBezTo>
                    <a:pt x="1720732" y="492773"/>
                    <a:pt x="1709888" y="503617"/>
                    <a:pt x="1696511" y="503617"/>
                  </a:cubicBezTo>
                  <a:lnTo>
                    <a:pt x="24222" y="503617"/>
                  </a:lnTo>
                  <a:cubicBezTo>
                    <a:pt x="10844" y="503617"/>
                    <a:pt x="0" y="492773"/>
                    <a:pt x="0" y="479396"/>
                  </a:cubicBezTo>
                  <a:lnTo>
                    <a:pt x="0" y="24222"/>
                  </a:lnTo>
                  <a:cubicBezTo>
                    <a:pt x="0" y="10844"/>
                    <a:pt x="10844" y="0"/>
                    <a:pt x="24222" y="0"/>
                  </a:cubicBezTo>
                  <a:close/>
                </a:path>
              </a:pathLst>
            </a:custGeom>
            <a:solidFill>
              <a:srgbClr val="040F2E"/>
            </a:solidFill>
          </p:spPr>
        </p:sp>
        <p:sp>
          <p:nvSpPr>
            <p:cNvPr name="TextBox 114" id="114"/>
            <p:cNvSpPr txBox="true"/>
            <p:nvPr/>
          </p:nvSpPr>
          <p:spPr>
            <a:xfrm>
              <a:off x="0" y="0"/>
              <a:ext cx="1720732" cy="5036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7"/>
                </a:lnSpc>
              </a:pPr>
            </a:p>
          </p:txBody>
        </p:sp>
      </p:grpSp>
      <p:grpSp>
        <p:nvGrpSpPr>
          <p:cNvPr name="Group 115" id="115"/>
          <p:cNvGrpSpPr>
            <a:grpSpLocks noChangeAspect="true"/>
          </p:cNvGrpSpPr>
          <p:nvPr/>
        </p:nvGrpSpPr>
        <p:grpSpPr>
          <a:xfrm rot="0">
            <a:off x="12400652" y="6214955"/>
            <a:ext cx="1601331" cy="1595076"/>
            <a:chOff x="0" y="0"/>
            <a:chExt cx="6502400" cy="6477000"/>
          </a:xfrm>
        </p:grpSpPr>
        <p:sp>
          <p:nvSpPr>
            <p:cNvPr name="Freeform 116" id="116"/>
            <p:cNvSpPr/>
            <p:nvPr/>
          </p:nvSpPr>
          <p:spPr>
            <a:xfrm flipH="false" flipV="false" rot="0">
              <a:off x="116940" y="124149"/>
              <a:ext cx="6262195" cy="6234315"/>
            </a:xfrm>
            <a:custGeom>
              <a:avLst/>
              <a:gdLst/>
              <a:ahLst/>
              <a:cxnLst/>
              <a:rect r="r" b="b" t="t" l="l"/>
              <a:pathLst>
                <a:path h="6234315" w="6262195">
                  <a:moveTo>
                    <a:pt x="3131098" y="32"/>
                  </a:moveTo>
                  <a:cubicBezTo>
                    <a:pt x="2014135" y="-4964"/>
                    <a:pt x="979875" y="588062"/>
                    <a:pt x="419947" y="1554557"/>
                  </a:cubicBezTo>
                  <a:cubicBezTo>
                    <a:pt x="-139982" y="2521051"/>
                    <a:pt x="-139982" y="3713264"/>
                    <a:pt x="419947" y="4679759"/>
                  </a:cubicBezTo>
                  <a:cubicBezTo>
                    <a:pt x="979875" y="5646253"/>
                    <a:pt x="2014135" y="6239279"/>
                    <a:pt x="3131098" y="6234284"/>
                  </a:cubicBezTo>
                  <a:cubicBezTo>
                    <a:pt x="4248061" y="6239279"/>
                    <a:pt x="5282321" y="5646253"/>
                    <a:pt x="5842249" y="4679759"/>
                  </a:cubicBezTo>
                  <a:cubicBezTo>
                    <a:pt x="6402178" y="3713265"/>
                    <a:pt x="6402178" y="2521051"/>
                    <a:pt x="5842249" y="1554557"/>
                  </a:cubicBezTo>
                  <a:cubicBezTo>
                    <a:pt x="5282321" y="588063"/>
                    <a:pt x="4248061" y="-4963"/>
                    <a:pt x="3131098" y="32"/>
                  </a:cubicBezTo>
                  <a:close/>
                </a:path>
              </a:pathLst>
            </a:custGeom>
            <a:blipFill>
              <a:blip r:embed="rId6"/>
              <a:stretch>
                <a:fillRect l="-82654" t="-1991" r="-82755" b="-1901"/>
              </a:stretch>
            </a:blipFill>
          </p:spPr>
        </p:sp>
        <p:sp>
          <p:nvSpPr>
            <p:cNvPr name="Freeform 117" id="117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name="Group 118" id="118"/>
          <p:cNvGrpSpPr/>
          <p:nvPr/>
        </p:nvGrpSpPr>
        <p:grpSpPr>
          <a:xfrm rot="0">
            <a:off x="12339714" y="6210546"/>
            <a:ext cx="1662268" cy="1662268"/>
            <a:chOff x="0" y="0"/>
            <a:chExt cx="812800" cy="812800"/>
          </a:xfrm>
        </p:grpSpPr>
        <p:sp>
          <p:nvSpPr>
            <p:cNvPr name="Freeform 119" id="1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500"/>
            </a:solidFill>
          </p:spPr>
        </p:sp>
        <p:sp>
          <p:nvSpPr>
            <p:cNvPr name="TextBox 120" id="12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7"/>
                </a:lnSpc>
              </a:pPr>
            </a:p>
          </p:txBody>
        </p:sp>
      </p:grpSp>
      <p:grpSp>
        <p:nvGrpSpPr>
          <p:cNvPr name="Group 121" id="121"/>
          <p:cNvGrpSpPr/>
          <p:nvPr/>
        </p:nvGrpSpPr>
        <p:grpSpPr>
          <a:xfrm rot="0">
            <a:off x="12339714" y="6210546"/>
            <a:ext cx="1662268" cy="1662268"/>
            <a:chOff x="0" y="0"/>
            <a:chExt cx="812800" cy="812800"/>
          </a:xfrm>
        </p:grpSpPr>
        <p:sp>
          <p:nvSpPr>
            <p:cNvPr name="Freeform 122" id="1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AD3DE"/>
            </a:solidFill>
          </p:spPr>
        </p:sp>
        <p:sp>
          <p:nvSpPr>
            <p:cNvPr name="TextBox 123" id="12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87"/>
                </a:lnSpc>
              </a:pPr>
            </a:p>
          </p:txBody>
        </p:sp>
      </p:grpSp>
      <p:sp>
        <p:nvSpPr>
          <p:cNvPr name="Freeform 124" id="124"/>
          <p:cNvSpPr/>
          <p:nvPr/>
        </p:nvSpPr>
        <p:spPr>
          <a:xfrm flipH="false" flipV="false" rot="0">
            <a:off x="12761629" y="6672335"/>
            <a:ext cx="947170" cy="829957"/>
          </a:xfrm>
          <a:custGeom>
            <a:avLst/>
            <a:gdLst/>
            <a:ahLst/>
            <a:cxnLst/>
            <a:rect r="r" b="b" t="t" l="l"/>
            <a:pathLst>
              <a:path h="829957" w="947170">
                <a:moveTo>
                  <a:pt x="0" y="0"/>
                </a:moveTo>
                <a:lnTo>
                  <a:pt x="947169" y="0"/>
                </a:lnTo>
                <a:lnTo>
                  <a:pt x="947169" y="829957"/>
                </a:lnTo>
                <a:lnTo>
                  <a:pt x="0" y="82995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5" id="125"/>
          <p:cNvSpPr txBox="true"/>
          <p:nvPr/>
        </p:nvSpPr>
        <p:spPr>
          <a:xfrm rot="0">
            <a:off x="8427114" y="4934143"/>
            <a:ext cx="3649232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0"/>
              </a:lnSpc>
            </a:pPr>
            <a:r>
              <a:rPr lang="en-US" sz="2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Ընդունելության</a:t>
            </a:r>
          </a:p>
          <a:p>
            <a:pPr algn="l">
              <a:lnSpc>
                <a:spcPts val="2460"/>
              </a:lnSpc>
            </a:pPr>
            <a:r>
              <a:rPr lang="en-US" sz="2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գործընթացներ </a:t>
            </a:r>
          </a:p>
        </p:txBody>
      </p:sp>
      <p:sp>
        <p:nvSpPr>
          <p:cNvPr name="TextBox 126" id="126"/>
          <p:cNvSpPr txBox="true"/>
          <p:nvPr/>
        </p:nvSpPr>
        <p:spPr>
          <a:xfrm rot="0">
            <a:off x="2354000" y="2790427"/>
            <a:ext cx="3552218" cy="1127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20"/>
              </a:lnSpc>
            </a:pPr>
            <a:r>
              <a:rPr lang="en-US" sz="2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«Ոստիկանության բարեվարքության և կարգապահական կանոնագիրք» </a:t>
            </a:r>
          </a:p>
        </p:txBody>
      </p:sp>
      <p:sp>
        <p:nvSpPr>
          <p:cNvPr name="TextBox 127" id="127"/>
          <p:cNvSpPr txBox="true"/>
          <p:nvPr/>
        </p:nvSpPr>
        <p:spPr>
          <a:xfrm rot="0">
            <a:off x="10820978" y="1135721"/>
            <a:ext cx="4565328" cy="116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2546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Կատարողականի գնահատման</a:t>
            </a:r>
          </a:p>
          <a:p>
            <a:pPr algn="l">
              <a:lnSpc>
                <a:spcPts val="2240"/>
              </a:lnSpc>
            </a:pPr>
            <a:r>
              <a:rPr lang="en-US" sz="2546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նոր համակարգ</a:t>
            </a:r>
          </a:p>
          <a:p>
            <a:pPr algn="l">
              <a:lnSpc>
                <a:spcPts val="2240"/>
              </a:lnSpc>
            </a:pPr>
          </a:p>
        </p:txBody>
      </p:sp>
      <p:sp>
        <p:nvSpPr>
          <p:cNvPr name="TextBox 128" id="128"/>
          <p:cNvSpPr txBox="true"/>
          <p:nvPr/>
        </p:nvSpPr>
        <p:spPr>
          <a:xfrm rot="0">
            <a:off x="2384469" y="4771250"/>
            <a:ext cx="3249658" cy="925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0"/>
              </a:lnSpc>
            </a:pPr>
            <a:r>
              <a:rPr lang="en-US" sz="2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Ոստիկանության ծառայողների վարքագծի կանոններ</a:t>
            </a:r>
          </a:p>
        </p:txBody>
      </p:sp>
      <p:sp>
        <p:nvSpPr>
          <p:cNvPr name="TextBox 129" id="129"/>
          <p:cNvSpPr txBox="true"/>
          <p:nvPr/>
        </p:nvSpPr>
        <p:spPr>
          <a:xfrm rot="0">
            <a:off x="2477618" y="6840178"/>
            <a:ext cx="2281912" cy="925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0"/>
              </a:lnSpc>
            </a:pPr>
            <a:r>
              <a:rPr lang="en-US" sz="2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Առաքինության</a:t>
            </a:r>
          </a:p>
          <a:p>
            <a:pPr algn="l">
              <a:lnSpc>
                <a:spcPts val="2460"/>
              </a:lnSpc>
            </a:pPr>
            <a:r>
              <a:rPr lang="en-US" sz="2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ստուգման կարգ </a:t>
            </a:r>
          </a:p>
          <a:p>
            <a:pPr algn="l">
              <a:lnSpc>
                <a:spcPts val="2460"/>
              </a:lnSpc>
            </a:pPr>
          </a:p>
        </p:txBody>
      </p:sp>
      <p:sp>
        <p:nvSpPr>
          <p:cNvPr name="TextBox 130" id="130"/>
          <p:cNvSpPr txBox="true"/>
          <p:nvPr/>
        </p:nvSpPr>
        <p:spPr>
          <a:xfrm rot="0">
            <a:off x="8390009" y="2902064"/>
            <a:ext cx="3129292" cy="925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0"/>
              </a:lnSpc>
            </a:pPr>
            <a:r>
              <a:rPr lang="en-US" sz="2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Ատեստավորման համակարգի կատարելագործում</a:t>
            </a:r>
          </a:p>
        </p:txBody>
      </p:sp>
      <p:sp>
        <p:nvSpPr>
          <p:cNvPr name="TextBox 131" id="131"/>
          <p:cNvSpPr txBox="true"/>
          <p:nvPr/>
        </p:nvSpPr>
        <p:spPr>
          <a:xfrm rot="0">
            <a:off x="8390009" y="6567477"/>
            <a:ext cx="3435955" cy="1022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Տարիքային առավելագույն շեմի սահմանափակման վերացում</a:t>
            </a:r>
          </a:p>
        </p:txBody>
      </p:sp>
      <p:sp>
        <p:nvSpPr>
          <p:cNvPr name="TextBox 132" id="132"/>
          <p:cNvSpPr txBox="true"/>
          <p:nvPr/>
        </p:nvSpPr>
        <p:spPr>
          <a:xfrm rot="0">
            <a:off x="14137046" y="2761385"/>
            <a:ext cx="2502590" cy="1230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0"/>
              </a:lnSpc>
            </a:pPr>
            <a:r>
              <a:rPr lang="en-US" sz="2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Մարդաչափական տվյալների չափանիշների նվազեցում</a:t>
            </a:r>
          </a:p>
        </p:txBody>
      </p:sp>
      <p:sp>
        <p:nvSpPr>
          <p:cNvPr name="TextBox 133" id="133"/>
          <p:cNvSpPr txBox="true"/>
          <p:nvPr/>
        </p:nvSpPr>
        <p:spPr>
          <a:xfrm rot="0">
            <a:off x="14234616" y="4612036"/>
            <a:ext cx="2899326" cy="1230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0"/>
              </a:lnSpc>
            </a:pPr>
          </a:p>
          <a:p>
            <a:pPr algn="l">
              <a:lnSpc>
                <a:spcPts val="2460"/>
              </a:lnSpc>
            </a:pPr>
            <a:r>
              <a:rPr lang="en-US" sz="2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Կ</a:t>
            </a:r>
            <a:r>
              <a:rPr lang="en-US" sz="2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անանց ներգրավում </a:t>
            </a:r>
          </a:p>
          <a:p>
            <a:pPr algn="l">
              <a:lnSpc>
                <a:spcPts val="2460"/>
              </a:lnSpc>
            </a:pPr>
          </a:p>
        </p:txBody>
      </p:sp>
      <p:sp>
        <p:nvSpPr>
          <p:cNvPr name="TextBox 134" id="134"/>
          <p:cNvSpPr txBox="true"/>
          <p:nvPr/>
        </p:nvSpPr>
        <p:spPr>
          <a:xfrm rot="0">
            <a:off x="2333922" y="544045"/>
            <a:ext cx="5573913" cy="1764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ՄԱՐԴԿԱՅԻՆ ՌԵՍՈՒՐՍՆԵՐԻ ԿԱՌԱՎԱՐՈՒՄ</a:t>
            </a:r>
          </a:p>
        </p:txBody>
      </p:sp>
      <p:sp>
        <p:nvSpPr>
          <p:cNvPr name="TextBox 135" id="135"/>
          <p:cNvSpPr txBox="true"/>
          <p:nvPr/>
        </p:nvSpPr>
        <p:spPr>
          <a:xfrm rot="0">
            <a:off x="14217111" y="6823952"/>
            <a:ext cx="2899326" cy="316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0"/>
              </a:lnSpc>
            </a:pPr>
            <a:r>
              <a:rPr lang="en-US" sz="2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HRMIS-Ի ներդրում</a:t>
            </a:r>
          </a:p>
        </p:txBody>
      </p:sp>
      <p:sp>
        <p:nvSpPr>
          <p:cNvPr name="Freeform 136" id="136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7" id="137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29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536619" y="-1930873"/>
            <a:ext cx="8002728" cy="8687637"/>
          </a:xfrm>
          <a:custGeom>
            <a:avLst/>
            <a:gdLst/>
            <a:ahLst/>
            <a:cxnLst/>
            <a:rect r="r" b="b" t="t" l="l"/>
            <a:pathLst>
              <a:path h="8687637" w="8002728">
                <a:moveTo>
                  <a:pt x="0" y="0"/>
                </a:moveTo>
                <a:lnTo>
                  <a:pt x="8002728" y="0"/>
                </a:lnTo>
                <a:lnTo>
                  <a:pt x="8002728" y="8687637"/>
                </a:lnTo>
                <a:lnTo>
                  <a:pt x="0" y="8687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86730" y="3777881"/>
            <a:ext cx="15007708" cy="797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15"/>
              </a:lnSpc>
            </a:pPr>
            <a:r>
              <a:rPr lang="en-US" sz="1762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ՀՀ-ում կենսաչափական անձնագրերի և նույնականացման քարտերի տրամադրման ենթակառուցվածքների արդիականացում՝ պետություն-մասնավոր գործընկերության ձևաչափով</a:t>
            </a:r>
          </a:p>
          <a:p>
            <a:pPr algn="l">
              <a:lnSpc>
                <a:spcPts val="2115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956525" y="1291281"/>
            <a:ext cx="7315200" cy="33528"/>
          </a:xfrm>
          <a:custGeom>
            <a:avLst/>
            <a:gdLst/>
            <a:ahLst/>
            <a:cxnLst/>
            <a:rect r="r" b="b" t="t" l="l"/>
            <a:pathLst>
              <a:path h="33528" w="7315200">
                <a:moveTo>
                  <a:pt x="0" y="0"/>
                </a:moveTo>
                <a:lnTo>
                  <a:pt x="7315200" y="0"/>
                </a:lnTo>
                <a:lnTo>
                  <a:pt x="7315200" y="33528"/>
                </a:lnTo>
                <a:lnTo>
                  <a:pt x="0" y="33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392014" y="622245"/>
            <a:ext cx="17249572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2025 Թ․ 1-ԻՆ ԿԻՍԱՄՅԱԿ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06250" y="1549820"/>
            <a:ext cx="15791303" cy="531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15"/>
              </a:lnSpc>
            </a:pPr>
            <a:r>
              <a:rPr lang="en-US" sz="1762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«Ստանալ ՀՀ քաղաքացիություն և կացության իրավունք» և «Ձեռք բերել մեքենա» կյանքի իրադարձությունների ճանապարհային քարտեզների սահմանում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06250" y="2523708"/>
            <a:ext cx="13721437" cy="265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15"/>
              </a:lnSpc>
            </a:pPr>
            <a:r>
              <a:rPr lang="en-US" sz="1762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Բնակչության նոր ռեգիստրի մշակում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28931" y="3109153"/>
            <a:ext cx="8776263" cy="265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15"/>
              </a:lnSpc>
            </a:pPr>
            <a:r>
              <a:rPr lang="en-US" sz="1762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 Օպերատիվ կառավարման համակարգի նոր մոդուլի ձեռքբերում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86730" y="4728903"/>
            <a:ext cx="15441540" cy="531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15"/>
              </a:lnSpc>
            </a:pPr>
            <a:r>
              <a:rPr lang="en-US" sz="1762">
                <a:solidFill>
                  <a:srgbClr val="040F2F"/>
                </a:solidFill>
                <a:latin typeface="Montserrat arm 1"/>
                <a:ea typeface="Montserrat arm 1"/>
                <a:cs typeface="Montserrat arm 1"/>
                <a:sym typeface="Montserrat arm 1"/>
              </a:rPr>
              <a:t>Հանցավորության կանխարգելման գործողությունների համալիր ծրագրի մշակում՝ հանցավորության դեմ պայքարի արդյունավետության բարձրացման նպատակով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6250" y="5704864"/>
            <a:ext cx="15791303" cy="31674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38"/>
              </a:lnSpc>
            </a:pPr>
            <a:r>
              <a:rPr lang="en-US" sz="1699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Ոստիկանության գվարդիայի ձևավորման շրջանակներում ոստիկանության զորքերի ծառայողների հատուկ պատրաստության դասընթացների իրականացում</a:t>
            </a:r>
          </a:p>
          <a:p>
            <a:pPr algn="l">
              <a:lnSpc>
                <a:spcPts val="1762"/>
              </a:lnSpc>
            </a:pPr>
            <a:r>
              <a:rPr lang="en-US" sz="146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Հատուկ պատրաստության դասընթացներ է անցել համապատասխան ստորաբաժանումների 1200  ծառայող</a:t>
            </a:r>
          </a:p>
          <a:p>
            <a:pPr algn="l">
              <a:lnSpc>
                <a:spcPts val="1762"/>
              </a:lnSpc>
            </a:pPr>
          </a:p>
          <a:p>
            <a:pPr algn="l">
              <a:lnSpc>
                <a:spcPts val="2038"/>
              </a:lnSpc>
            </a:pPr>
            <a:r>
              <a:rPr lang="en-US" sz="1699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Ոստիկանության ծառայողների կատարողականի գնահատման համակարգի ներդրում</a:t>
            </a:r>
          </a:p>
          <a:p>
            <a:pPr algn="l">
              <a:lnSpc>
                <a:spcPts val="1762"/>
              </a:lnSpc>
            </a:pPr>
            <a:r>
              <a:rPr lang="en-US" sz="146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Նախատեսվել է ոստիկանության ծառայողների կատարողականի գնահատման համակարգի ներդրման իրավական հիմքը</a:t>
            </a:r>
          </a:p>
          <a:p>
            <a:pPr algn="l">
              <a:lnSpc>
                <a:spcPts val="2115"/>
              </a:lnSpc>
            </a:pPr>
          </a:p>
          <a:p>
            <a:pPr algn="l">
              <a:lnSpc>
                <a:spcPts val="2038"/>
              </a:lnSpc>
            </a:pPr>
            <a:r>
              <a:rPr lang="en-US" sz="1699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ՆԳՆ մեկ միասնական կրթահամալիրի հաստիքների մրցութային կարգով համալրում</a:t>
            </a:r>
          </a:p>
          <a:p>
            <a:pPr algn="l">
              <a:lnSpc>
                <a:spcPts val="1762"/>
              </a:lnSpc>
            </a:pPr>
            <a:r>
              <a:rPr lang="en-US" sz="146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Համալրվել է ՆԳՆ կրթահամալիրի հաստիքների 74,8%-ը </a:t>
            </a:r>
          </a:p>
          <a:p>
            <a:pPr algn="l">
              <a:lnSpc>
                <a:spcPts val="2115"/>
              </a:lnSpc>
            </a:pPr>
          </a:p>
          <a:p>
            <a:pPr algn="l">
              <a:lnSpc>
                <a:spcPts val="2038"/>
              </a:lnSpc>
            </a:pPr>
            <a:r>
              <a:rPr lang="en-US" sz="1699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Միջազգային լավագույն փորձի ուսումնասիրության հիման վրա Փրկարար ծառայության կառուցվածքի նոր մոդելի մշակում</a:t>
            </a:r>
          </a:p>
          <a:p>
            <a:pPr algn="l">
              <a:lnSpc>
                <a:spcPts val="1762"/>
              </a:lnSpc>
            </a:pPr>
            <a:r>
              <a:rPr lang="en-US" sz="146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Փրկարար ծառայության կառուցվածքի նոր մոդելը մշակված է</a:t>
            </a:r>
          </a:p>
          <a:p>
            <a:pPr algn="l">
              <a:lnSpc>
                <a:spcPts val="2115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206250" y="8728439"/>
            <a:ext cx="15422020" cy="994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38"/>
              </a:lnSpc>
            </a:pPr>
            <a:r>
              <a:rPr lang="en-US" sz="1699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ՀՀ-ԵՄ վիզաների ազատականացման գործընթացի քայլերի հաջորդականության, ընթացակարգերի և ժամկետների հստակեցում </a:t>
            </a:r>
          </a:p>
          <a:p>
            <a:pPr algn="l">
              <a:lnSpc>
                <a:spcPts val="1762"/>
              </a:lnSpc>
            </a:pPr>
            <a:r>
              <a:rPr lang="en-US" sz="146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Ակնկալվում է ծրագրի փոխանցումը հայկական կողմին</a:t>
            </a:r>
          </a:p>
          <a:p>
            <a:pPr algn="l">
              <a:lnSpc>
                <a:spcPts val="2115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206250" y="2145337"/>
            <a:ext cx="8776263" cy="229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2"/>
              </a:lnSpc>
            </a:pPr>
            <a:r>
              <a:rPr lang="en-US" sz="146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Ճ</a:t>
            </a:r>
            <a:r>
              <a:rPr lang="en-US" sz="146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անապարհային քարտեզը և զեկույցը պատրաստ են 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48450" y="2808409"/>
            <a:ext cx="15010750" cy="229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2"/>
              </a:lnSpc>
            </a:pPr>
            <a:r>
              <a:rPr lang="en-US" sz="146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 Ընդունվել է «Բնակչության պետական ռեգիստրի մասին» նոր օրենքը, ծրագրային ապահովման տեխնիկական առաջադրանքը մշակված է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6730" y="3400267"/>
            <a:ext cx="14644074" cy="229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2"/>
              </a:lnSpc>
            </a:pPr>
            <a:r>
              <a:rPr lang="en-US" sz="146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Իրականացվել է ծրագրային ապահովման և տեխնիկական բնութագրի արդիականացում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06250" y="5320496"/>
            <a:ext cx="14856111" cy="229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2"/>
              </a:lnSpc>
            </a:pPr>
            <a:r>
              <a:rPr lang="en-US" sz="146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Մշակվել է ռազմավարական ծրագրի հայեցակարգը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76950" y="145762"/>
            <a:ext cx="1186943" cy="1162283"/>
          </a:xfrm>
          <a:custGeom>
            <a:avLst/>
            <a:gdLst/>
            <a:ahLst/>
            <a:cxnLst/>
            <a:rect r="r" b="b" t="t" l="l"/>
            <a:pathLst>
              <a:path h="1162283" w="1186943">
                <a:moveTo>
                  <a:pt x="0" y="0"/>
                </a:moveTo>
                <a:lnTo>
                  <a:pt x="1186943" y="0"/>
                </a:lnTo>
                <a:lnTo>
                  <a:pt x="1186943" y="1162283"/>
                </a:lnTo>
                <a:lnTo>
                  <a:pt x="0" y="1162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186730" y="4346354"/>
            <a:ext cx="14856111" cy="229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2"/>
              </a:lnSpc>
            </a:pPr>
            <a:r>
              <a:rPr lang="en-US" sz="146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Մեկնարկել են կենսաչափական ենթակառուցվածքի ներդրման աշխատանքները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554676" y="9296400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68627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3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F4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8796" y="5784907"/>
            <a:ext cx="5085587" cy="1331499"/>
          </a:xfrm>
          <a:custGeom>
            <a:avLst/>
            <a:gdLst/>
            <a:ahLst/>
            <a:cxnLst/>
            <a:rect r="r" b="b" t="t" l="l"/>
            <a:pathLst>
              <a:path h="1331499" w="5085587">
                <a:moveTo>
                  <a:pt x="0" y="0"/>
                </a:moveTo>
                <a:lnTo>
                  <a:pt x="5085587" y="0"/>
                </a:lnTo>
                <a:lnTo>
                  <a:pt x="5085587" y="1331499"/>
                </a:lnTo>
                <a:lnTo>
                  <a:pt x="0" y="1331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10467" y="5423492"/>
            <a:ext cx="4442174" cy="679469"/>
            <a:chOff x="0" y="0"/>
            <a:chExt cx="2888979" cy="4418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88979" cy="441894"/>
            </a:xfrm>
            <a:custGeom>
              <a:avLst/>
              <a:gdLst/>
              <a:ahLst/>
              <a:cxnLst/>
              <a:rect r="r" b="b" t="t" l="l"/>
              <a:pathLst>
                <a:path h="441894" w="2888979">
                  <a:moveTo>
                    <a:pt x="88884" y="0"/>
                  </a:moveTo>
                  <a:lnTo>
                    <a:pt x="2800095" y="0"/>
                  </a:lnTo>
                  <a:cubicBezTo>
                    <a:pt x="2823668" y="0"/>
                    <a:pt x="2846276" y="9365"/>
                    <a:pt x="2862945" y="26034"/>
                  </a:cubicBezTo>
                  <a:cubicBezTo>
                    <a:pt x="2879614" y="42702"/>
                    <a:pt x="2888979" y="65310"/>
                    <a:pt x="2888979" y="88884"/>
                  </a:cubicBezTo>
                  <a:lnTo>
                    <a:pt x="2888979" y="353010"/>
                  </a:lnTo>
                  <a:cubicBezTo>
                    <a:pt x="2888979" y="376584"/>
                    <a:pt x="2879614" y="399192"/>
                    <a:pt x="2862945" y="415861"/>
                  </a:cubicBezTo>
                  <a:cubicBezTo>
                    <a:pt x="2846276" y="432530"/>
                    <a:pt x="2823668" y="441894"/>
                    <a:pt x="2800095" y="441894"/>
                  </a:cubicBezTo>
                  <a:lnTo>
                    <a:pt x="88884" y="441894"/>
                  </a:lnTo>
                  <a:cubicBezTo>
                    <a:pt x="65310" y="441894"/>
                    <a:pt x="42702" y="432530"/>
                    <a:pt x="26034" y="415861"/>
                  </a:cubicBezTo>
                  <a:cubicBezTo>
                    <a:pt x="9365" y="399192"/>
                    <a:pt x="0" y="376584"/>
                    <a:pt x="0" y="353010"/>
                  </a:cubicBezTo>
                  <a:lnTo>
                    <a:pt x="0" y="88884"/>
                  </a:lnTo>
                  <a:cubicBezTo>
                    <a:pt x="0" y="65310"/>
                    <a:pt x="9365" y="42702"/>
                    <a:pt x="26034" y="26034"/>
                  </a:cubicBezTo>
                  <a:cubicBezTo>
                    <a:pt x="42702" y="9365"/>
                    <a:pt x="65310" y="0"/>
                    <a:pt x="88884" y="0"/>
                  </a:cubicBezTo>
                  <a:close/>
                </a:path>
              </a:pathLst>
            </a:custGeom>
            <a:solidFill>
              <a:srgbClr val="E9EBF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888979" cy="4895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43942" y="4934729"/>
            <a:ext cx="5415295" cy="1525453"/>
            <a:chOff x="0" y="0"/>
            <a:chExt cx="3521850" cy="99208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21850" cy="992082"/>
            </a:xfrm>
            <a:custGeom>
              <a:avLst/>
              <a:gdLst/>
              <a:ahLst/>
              <a:cxnLst/>
              <a:rect r="r" b="b" t="t" l="l"/>
              <a:pathLst>
                <a:path h="992082" w="3521850">
                  <a:moveTo>
                    <a:pt x="72912" y="0"/>
                  </a:moveTo>
                  <a:lnTo>
                    <a:pt x="3448939" y="0"/>
                  </a:lnTo>
                  <a:cubicBezTo>
                    <a:pt x="3468276" y="0"/>
                    <a:pt x="3486821" y="7682"/>
                    <a:pt x="3500495" y="21355"/>
                  </a:cubicBezTo>
                  <a:cubicBezTo>
                    <a:pt x="3514168" y="35029"/>
                    <a:pt x="3521850" y="53574"/>
                    <a:pt x="3521850" y="72912"/>
                  </a:cubicBezTo>
                  <a:lnTo>
                    <a:pt x="3521850" y="919170"/>
                  </a:lnTo>
                  <a:cubicBezTo>
                    <a:pt x="3521850" y="959438"/>
                    <a:pt x="3489206" y="992082"/>
                    <a:pt x="3448939" y="992082"/>
                  </a:cubicBezTo>
                  <a:lnTo>
                    <a:pt x="72912" y="992082"/>
                  </a:lnTo>
                  <a:cubicBezTo>
                    <a:pt x="32644" y="992082"/>
                    <a:pt x="0" y="959438"/>
                    <a:pt x="0" y="919170"/>
                  </a:cubicBezTo>
                  <a:lnTo>
                    <a:pt x="0" y="72912"/>
                  </a:lnTo>
                  <a:cubicBezTo>
                    <a:pt x="0" y="32644"/>
                    <a:pt x="32644" y="0"/>
                    <a:pt x="72912" y="0"/>
                  </a:cubicBezTo>
                  <a:close/>
                </a:path>
              </a:pathLst>
            </a:custGeom>
            <a:solidFill>
              <a:srgbClr val="DAE3F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3521850" cy="10397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22759" y="5519563"/>
            <a:ext cx="633593" cy="341096"/>
            <a:chOff x="0" y="0"/>
            <a:chExt cx="412059" cy="22183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12059" cy="221832"/>
            </a:xfrm>
            <a:custGeom>
              <a:avLst/>
              <a:gdLst/>
              <a:ahLst/>
              <a:cxnLst/>
              <a:rect r="r" b="b" t="t" l="l"/>
              <a:pathLst>
                <a:path h="221832" w="412059">
                  <a:moveTo>
                    <a:pt x="110916" y="0"/>
                  </a:moveTo>
                  <a:lnTo>
                    <a:pt x="301142" y="0"/>
                  </a:lnTo>
                  <a:cubicBezTo>
                    <a:pt x="330559" y="0"/>
                    <a:pt x="358771" y="11686"/>
                    <a:pt x="379572" y="32487"/>
                  </a:cubicBezTo>
                  <a:cubicBezTo>
                    <a:pt x="400373" y="53287"/>
                    <a:pt x="412059" y="81499"/>
                    <a:pt x="412059" y="110916"/>
                  </a:cubicBezTo>
                  <a:lnTo>
                    <a:pt x="412059" y="110916"/>
                  </a:lnTo>
                  <a:cubicBezTo>
                    <a:pt x="412059" y="172173"/>
                    <a:pt x="362400" y="221832"/>
                    <a:pt x="301142" y="221832"/>
                  </a:cubicBezTo>
                  <a:lnTo>
                    <a:pt x="110916" y="221832"/>
                  </a:lnTo>
                  <a:cubicBezTo>
                    <a:pt x="81499" y="221832"/>
                    <a:pt x="53287" y="210147"/>
                    <a:pt x="32487" y="189346"/>
                  </a:cubicBezTo>
                  <a:cubicBezTo>
                    <a:pt x="11686" y="168545"/>
                    <a:pt x="0" y="140333"/>
                    <a:pt x="0" y="110916"/>
                  </a:cubicBezTo>
                  <a:lnTo>
                    <a:pt x="0" y="110916"/>
                  </a:lnTo>
                  <a:cubicBezTo>
                    <a:pt x="0" y="81499"/>
                    <a:pt x="11686" y="53287"/>
                    <a:pt x="32487" y="32487"/>
                  </a:cubicBezTo>
                  <a:cubicBezTo>
                    <a:pt x="53287" y="11686"/>
                    <a:pt x="81499" y="0"/>
                    <a:pt x="110916" y="0"/>
                  </a:cubicBezTo>
                  <a:close/>
                </a:path>
              </a:pathLst>
            </a:custGeom>
            <a:solidFill>
              <a:srgbClr val="6AD572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412059" cy="2694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54936" y="5555331"/>
            <a:ext cx="261415" cy="261415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E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0050118" y="-2903068"/>
            <a:ext cx="10512290" cy="11411979"/>
          </a:xfrm>
          <a:custGeom>
            <a:avLst/>
            <a:gdLst/>
            <a:ahLst/>
            <a:cxnLst/>
            <a:rect r="r" b="b" t="t" l="l"/>
            <a:pathLst>
              <a:path h="11411979" w="10512290">
                <a:moveTo>
                  <a:pt x="0" y="0"/>
                </a:moveTo>
                <a:lnTo>
                  <a:pt x="10512290" y="0"/>
                </a:lnTo>
                <a:lnTo>
                  <a:pt x="10512290" y="11411979"/>
                </a:lnTo>
                <a:lnTo>
                  <a:pt x="0" y="11411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231716" y="5873540"/>
            <a:ext cx="5085587" cy="1331499"/>
          </a:xfrm>
          <a:custGeom>
            <a:avLst/>
            <a:gdLst/>
            <a:ahLst/>
            <a:cxnLst/>
            <a:rect r="r" b="b" t="t" l="l"/>
            <a:pathLst>
              <a:path h="1331499" w="5085587">
                <a:moveTo>
                  <a:pt x="0" y="0"/>
                </a:moveTo>
                <a:lnTo>
                  <a:pt x="5085587" y="0"/>
                </a:lnTo>
                <a:lnTo>
                  <a:pt x="5085587" y="1331499"/>
                </a:lnTo>
                <a:lnTo>
                  <a:pt x="0" y="1331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6233388" y="5436373"/>
            <a:ext cx="4442174" cy="679469"/>
            <a:chOff x="0" y="0"/>
            <a:chExt cx="2888979" cy="44189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888979" cy="441894"/>
            </a:xfrm>
            <a:custGeom>
              <a:avLst/>
              <a:gdLst/>
              <a:ahLst/>
              <a:cxnLst/>
              <a:rect r="r" b="b" t="t" l="l"/>
              <a:pathLst>
                <a:path h="441894" w="2888979">
                  <a:moveTo>
                    <a:pt x="88884" y="0"/>
                  </a:moveTo>
                  <a:lnTo>
                    <a:pt x="2800095" y="0"/>
                  </a:lnTo>
                  <a:cubicBezTo>
                    <a:pt x="2823668" y="0"/>
                    <a:pt x="2846276" y="9365"/>
                    <a:pt x="2862945" y="26034"/>
                  </a:cubicBezTo>
                  <a:cubicBezTo>
                    <a:pt x="2879614" y="42702"/>
                    <a:pt x="2888979" y="65310"/>
                    <a:pt x="2888979" y="88884"/>
                  </a:cubicBezTo>
                  <a:lnTo>
                    <a:pt x="2888979" y="353010"/>
                  </a:lnTo>
                  <a:cubicBezTo>
                    <a:pt x="2888979" y="376584"/>
                    <a:pt x="2879614" y="399192"/>
                    <a:pt x="2862945" y="415861"/>
                  </a:cubicBezTo>
                  <a:cubicBezTo>
                    <a:pt x="2846276" y="432530"/>
                    <a:pt x="2823668" y="441894"/>
                    <a:pt x="2800095" y="441894"/>
                  </a:cubicBezTo>
                  <a:lnTo>
                    <a:pt x="88884" y="441894"/>
                  </a:lnTo>
                  <a:cubicBezTo>
                    <a:pt x="65310" y="441894"/>
                    <a:pt x="42702" y="432530"/>
                    <a:pt x="26034" y="415861"/>
                  </a:cubicBezTo>
                  <a:cubicBezTo>
                    <a:pt x="9365" y="399192"/>
                    <a:pt x="0" y="376584"/>
                    <a:pt x="0" y="353010"/>
                  </a:cubicBezTo>
                  <a:lnTo>
                    <a:pt x="0" y="88884"/>
                  </a:lnTo>
                  <a:cubicBezTo>
                    <a:pt x="0" y="65310"/>
                    <a:pt x="9365" y="42702"/>
                    <a:pt x="26034" y="26034"/>
                  </a:cubicBezTo>
                  <a:cubicBezTo>
                    <a:pt x="42702" y="9365"/>
                    <a:pt x="65310" y="0"/>
                    <a:pt x="88884" y="0"/>
                  </a:cubicBezTo>
                  <a:close/>
                </a:path>
              </a:pathLst>
            </a:custGeom>
            <a:solidFill>
              <a:srgbClr val="E9EBF4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2888979" cy="4895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7586787" y="3104721"/>
            <a:ext cx="2375446" cy="1927081"/>
          </a:xfrm>
          <a:custGeom>
            <a:avLst/>
            <a:gdLst/>
            <a:ahLst/>
            <a:cxnLst/>
            <a:rect r="r" b="b" t="t" l="l"/>
            <a:pathLst>
              <a:path h="1927081" w="2375446">
                <a:moveTo>
                  <a:pt x="0" y="0"/>
                </a:moveTo>
                <a:lnTo>
                  <a:pt x="2375446" y="0"/>
                </a:lnTo>
                <a:lnTo>
                  <a:pt x="2375446" y="1927081"/>
                </a:lnTo>
                <a:lnTo>
                  <a:pt x="0" y="19270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6066862" y="4947610"/>
            <a:ext cx="5415295" cy="1525453"/>
            <a:chOff x="0" y="0"/>
            <a:chExt cx="3521850" cy="992082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521850" cy="992082"/>
            </a:xfrm>
            <a:custGeom>
              <a:avLst/>
              <a:gdLst/>
              <a:ahLst/>
              <a:cxnLst/>
              <a:rect r="r" b="b" t="t" l="l"/>
              <a:pathLst>
                <a:path h="992082" w="3521850">
                  <a:moveTo>
                    <a:pt x="72912" y="0"/>
                  </a:moveTo>
                  <a:lnTo>
                    <a:pt x="3448939" y="0"/>
                  </a:lnTo>
                  <a:cubicBezTo>
                    <a:pt x="3468276" y="0"/>
                    <a:pt x="3486821" y="7682"/>
                    <a:pt x="3500495" y="21355"/>
                  </a:cubicBezTo>
                  <a:cubicBezTo>
                    <a:pt x="3514168" y="35029"/>
                    <a:pt x="3521850" y="53574"/>
                    <a:pt x="3521850" y="72912"/>
                  </a:cubicBezTo>
                  <a:lnTo>
                    <a:pt x="3521850" y="919170"/>
                  </a:lnTo>
                  <a:cubicBezTo>
                    <a:pt x="3521850" y="959438"/>
                    <a:pt x="3489206" y="992082"/>
                    <a:pt x="3448939" y="992082"/>
                  </a:cubicBezTo>
                  <a:lnTo>
                    <a:pt x="72912" y="992082"/>
                  </a:lnTo>
                  <a:cubicBezTo>
                    <a:pt x="32644" y="992082"/>
                    <a:pt x="0" y="959438"/>
                    <a:pt x="0" y="919170"/>
                  </a:cubicBezTo>
                  <a:lnTo>
                    <a:pt x="0" y="72912"/>
                  </a:lnTo>
                  <a:cubicBezTo>
                    <a:pt x="0" y="32644"/>
                    <a:pt x="32644" y="0"/>
                    <a:pt x="72912" y="0"/>
                  </a:cubicBezTo>
                  <a:close/>
                </a:path>
              </a:pathLst>
            </a:custGeom>
            <a:solidFill>
              <a:srgbClr val="DAE3F3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3521850" cy="10397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6445680" y="5532444"/>
            <a:ext cx="633593" cy="341096"/>
            <a:chOff x="0" y="0"/>
            <a:chExt cx="412059" cy="221832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12059" cy="221832"/>
            </a:xfrm>
            <a:custGeom>
              <a:avLst/>
              <a:gdLst/>
              <a:ahLst/>
              <a:cxnLst/>
              <a:rect r="r" b="b" t="t" l="l"/>
              <a:pathLst>
                <a:path h="221832" w="412059">
                  <a:moveTo>
                    <a:pt x="110916" y="0"/>
                  </a:moveTo>
                  <a:lnTo>
                    <a:pt x="301142" y="0"/>
                  </a:lnTo>
                  <a:cubicBezTo>
                    <a:pt x="330559" y="0"/>
                    <a:pt x="358771" y="11686"/>
                    <a:pt x="379572" y="32487"/>
                  </a:cubicBezTo>
                  <a:cubicBezTo>
                    <a:pt x="400373" y="53287"/>
                    <a:pt x="412059" y="81499"/>
                    <a:pt x="412059" y="110916"/>
                  </a:cubicBezTo>
                  <a:lnTo>
                    <a:pt x="412059" y="110916"/>
                  </a:lnTo>
                  <a:cubicBezTo>
                    <a:pt x="412059" y="172173"/>
                    <a:pt x="362400" y="221832"/>
                    <a:pt x="301142" y="221832"/>
                  </a:cubicBezTo>
                  <a:lnTo>
                    <a:pt x="110916" y="221832"/>
                  </a:lnTo>
                  <a:cubicBezTo>
                    <a:pt x="81499" y="221832"/>
                    <a:pt x="53287" y="210147"/>
                    <a:pt x="32487" y="189346"/>
                  </a:cubicBezTo>
                  <a:cubicBezTo>
                    <a:pt x="11686" y="168545"/>
                    <a:pt x="0" y="140333"/>
                    <a:pt x="0" y="110916"/>
                  </a:cubicBezTo>
                  <a:lnTo>
                    <a:pt x="0" y="110916"/>
                  </a:lnTo>
                  <a:cubicBezTo>
                    <a:pt x="0" y="81499"/>
                    <a:pt x="11686" y="53287"/>
                    <a:pt x="32487" y="32487"/>
                  </a:cubicBezTo>
                  <a:cubicBezTo>
                    <a:pt x="53287" y="11686"/>
                    <a:pt x="81499" y="0"/>
                    <a:pt x="110916" y="0"/>
                  </a:cubicBezTo>
                  <a:close/>
                </a:path>
              </a:pathLst>
            </a:custGeom>
            <a:solidFill>
              <a:srgbClr val="6AD572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47625"/>
              <a:ext cx="412059" cy="2694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6777857" y="5568212"/>
            <a:ext cx="261415" cy="261415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E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1959563" y="5848677"/>
            <a:ext cx="5085587" cy="1331499"/>
          </a:xfrm>
          <a:custGeom>
            <a:avLst/>
            <a:gdLst/>
            <a:ahLst/>
            <a:cxnLst/>
            <a:rect r="r" b="b" t="t" l="l"/>
            <a:pathLst>
              <a:path h="1331499" w="5085587">
                <a:moveTo>
                  <a:pt x="0" y="0"/>
                </a:moveTo>
                <a:lnTo>
                  <a:pt x="5085587" y="0"/>
                </a:lnTo>
                <a:lnTo>
                  <a:pt x="5085587" y="1331499"/>
                </a:lnTo>
                <a:lnTo>
                  <a:pt x="0" y="1331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11961235" y="5423492"/>
            <a:ext cx="4442174" cy="679469"/>
            <a:chOff x="0" y="0"/>
            <a:chExt cx="2888979" cy="441894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888979" cy="441894"/>
            </a:xfrm>
            <a:custGeom>
              <a:avLst/>
              <a:gdLst/>
              <a:ahLst/>
              <a:cxnLst/>
              <a:rect r="r" b="b" t="t" l="l"/>
              <a:pathLst>
                <a:path h="441894" w="2888979">
                  <a:moveTo>
                    <a:pt x="88884" y="0"/>
                  </a:moveTo>
                  <a:lnTo>
                    <a:pt x="2800095" y="0"/>
                  </a:lnTo>
                  <a:cubicBezTo>
                    <a:pt x="2823668" y="0"/>
                    <a:pt x="2846276" y="9365"/>
                    <a:pt x="2862945" y="26034"/>
                  </a:cubicBezTo>
                  <a:cubicBezTo>
                    <a:pt x="2879614" y="42702"/>
                    <a:pt x="2888979" y="65310"/>
                    <a:pt x="2888979" y="88884"/>
                  </a:cubicBezTo>
                  <a:lnTo>
                    <a:pt x="2888979" y="353010"/>
                  </a:lnTo>
                  <a:cubicBezTo>
                    <a:pt x="2888979" y="376584"/>
                    <a:pt x="2879614" y="399192"/>
                    <a:pt x="2862945" y="415861"/>
                  </a:cubicBezTo>
                  <a:cubicBezTo>
                    <a:pt x="2846276" y="432530"/>
                    <a:pt x="2823668" y="441894"/>
                    <a:pt x="2800095" y="441894"/>
                  </a:cubicBezTo>
                  <a:lnTo>
                    <a:pt x="88884" y="441894"/>
                  </a:lnTo>
                  <a:cubicBezTo>
                    <a:pt x="65310" y="441894"/>
                    <a:pt x="42702" y="432530"/>
                    <a:pt x="26034" y="415861"/>
                  </a:cubicBezTo>
                  <a:cubicBezTo>
                    <a:pt x="9365" y="399192"/>
                    <a:pt x="0" y="376584"/>
                    <a:pt x="0" y="353010"/>
                  </a:cubicBezTo>
                  <a:lnTo>
                    <a:pt x="0" y="88884"/>
                  </a:lnTo>
                  <a:cubicBezTo>
                    <a:pt x="0" y="65310"/>
                    <a:pt x="9365" y="42702"/>
                    <a:pt x="26034" y="26034"/>
                  </a:cubicBezTo>
                  <a:cubicBezTo>
                    <a:pt x="42702" y="9365"/>
                    <a:pt x="65310" y="0"/>
                    <a:pt x="88884" y="0"/>
                  </a:cubicBezTo>
                  <a:close/>
                </a:path>
              </a:pathLst>
            </a:custGeom>
            <a:solidFill>
              <a:srgbClr val="E9EBF4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47625"/>
              <a:ext cx="2888979" cy="4895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13285366" y="2802922"/>
            <a:ext cx="1936340" cy="2228880"/>
          </a:xfrm>
          <a:custGeom>
            <a:avLst/>
            <a:gdLst/>
            <a:ahLst/>
            <a:cxnLst/>
            <a:rect r="r" b="b" t="t" l="l"/>
            <a:pathLst>
              <a:path h="2228880" w="1936340">
                <a:moveTo>
                  <a:pt x="0" y="0"/>
                </a:moveTo>
                <a:lnTo>
                  <a:pt x="1936340" y="0"/>
                </a:lnTo>
                <a:lnTo>
                  <a:pt x="1936340" y="2228880"/>
                </a:lnTo>
                <a:lnTo>
                  <a:pt x="0" y="22288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11794709" y="4934729"/>
            <a:ext cx="5415295" cy="1525453"/>
            <a:chOff x="0" y="0"/>
            <a:chExt cx="3521850" cy="992082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3521850" cy="992082"/>
            </a:xfrm>
            <a:custGeom>
              <a:avLst/>
              <a:gdLst/>
              <a:ahLst/>
              <a:cxnLst/>
              <a:rect r="r" b="b" t="t" l="l"/>
              <a:pathLst>
                <a:path h="992082" w="3521850">
                  <a:moveTo>
                    <a:pt x="72912" y="0"/>
                  </a:moveTo>
                  <a:lnTo>
                    <a:pt x="3448939" y="0"/>
                  </a:lnTo>
                  <a:cubicBezTo>
                    <a:pt x="3468276" y="0"/>
                    <a:pt x="3486821" y="7682"/>
                    <a:pt x="3500495" y="21355"/>
                  </a:cubicBezTo>
                  <a:cubicBezTo>
                    <a:pt x="3514168" y="35029"/>
                    <a:pt x="3521850" y="53574"/>
                    <a:pt x="3521850" y="72912"/>
                  </a:cubicBezTo>
                  <a:lnTo>
                    <a:pt x="3521850" y="919170"/>
                  </a:lnTo>
                  <a:cubicBezTo>
                    <a:pt x="3521850" y="959438"/>
                    <a:pt x="3489206" y="992082"/>
                    <a:pt x="3448939" y="992082"/>
                  </a:cubicBezTo>
                  <a:lnTo>
                    <a:pt x="72912" y="992082"/>
                  </a:lnTo>
                  <a:cubicBezTo>
                    <a:pt x="32644" y="992082"/>
                    <a:pt x="0" y="959438"/>
                    <a:pt x="0" y="919170"/>
                  </a:cubicBezTo>
                  <a:lnTo>
                    <a:pt x="0" y="72912"/>
                  </a:lnTo>
                  <a:cubicBezTo>
                    <a:pt x="0" y="32644"/>
                    <a:pt x="32644" y="0"/>
                    <a:pt x="72912" y="0"/>
                  </a:cubicBezTo>
                  <a:close/>
                </a:path>
              </a:pathLst>
            </a:custGeom>
            <a:solidFill>
              <a:srgbClr val="DAE3F3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47625"/>
              <a:ext cx="3521850" cy="10397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12173527" y="5519563"/>
            <a:ext cx="633593" cy="341096"/>
            <a:chOff x="0" y="0"/>
            <a:chExt cx="412059" cy="221832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412059" cy="221832"/>
            </a:xfrm>
            <a:custGeom>
              <a:avLst/>
              <a:gdLst/>
              <a:ahLst/>
              <a:cxnLst/>
              <a:rect r="r" b="b" t="t" l="l"/>
              <a:pathLst>
                <a:path h="221832" w="412059">
                  <a:moveTo>
                    <a:pt x="110916" y="0"/>
                  </a:moveTo>
                  <a:lnTo>
                    <a:pt x="301142" y="0"/>
                  </a:lnTo>
                  <a:cubicBezTo>
                    <a:pt x="330559" y="0"/>
                    <a:pt x="358771" y="11686"/>
                    <a:pt x="379572" y="32487"/>
                  </a:cubicBezTo>
                  <a:cubicBezTo>
                    <a:pt x="400373" y="53287"/>
                    <a:pt x="412059" y="81499"/>
                    <a:pt x="412059" y="110916"/>
                  </a:cubicBezTo>
                  <a:lnTo>
                    <a:pt x="412059" y="110916"/>
                  </a:lnTo>
                  <a:cubicBezTo>
                    <a:pt x="412059" y="172173"/>
                    <a:pt x="362400" y="221832"/>
                    <a:pt x="301142" y="221832"/>
                  </a:cubicBezTo>
                  <a:lnTo>
                    <a:pt x="110916" y="221832"/>
                  </a:lnTo>
                  <a:cubicBezTo>
                    <a:pt x="81499" y="221832"/>
                    <a:pt x="53287" y="210147"/>
                    <a:pt x="32487" y="189346"/>
                  </a:cubicBezTo>
                  <a:cubicBezTo>
                    <a:pt x="11686" y="168545"/>
                    <a:pt x="0" y="140333"/>
                    <a:pt x="0" y="110916"/>
                  </a:cubicBezTo>
                  <a:lnTo>
                    <a:pt x="0" y="110916"/>
                  </a:lnTo>
                  <a:cubicBezTo>
                    <a:pt x="0" y="81499"/>
                    <a:pt x="11686" y="53287"/>
                    <a:pt x="32487" y="32487"/>
                  </a:cubicBezTo>
                  <a:cubicBezTo>
                    <a:pt x="53287" y="11686"/>
                    <a:pt x="81499" y="0"/>
                    <a:pt x="110916" y="0"/>
                  </a:cubicBezTo>
                  <a:close/>
                </a:path>
              </a:pathLst>
            </a:custGeom>
            <a:solidFill>
              <a:srgbClr val="6AD572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47625"/>
              <a:ext cx="412059" cy="2694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2505704" y="5555331"/>
            <a:ext cx="261415" cy="261415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E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Freeform 44" id="44"/>
          <p:cNvSpPr/>
          <p:nvPr/>
        </p:nvSpPr>
        <p:spPr>
          <a:xfrm flipH="false" flipV="false" rot="0">
            <a:off x="508796" y="8184241"/>
            <a:ext cx="5085587" cy="1331499"/>
          </a:xfrm>
          <a:custGeom>
            <a:avLst/>
            <a:gdLst/>
            <a:ahLst/>
            <a:cxnLst/>
            <a:rect r="r" b="b" t="t" l="l"/>
            <a:pathLst>
              <a:path h="1331499" w="5085587">
                <a:moveTo>
                  <a:pt x="0" y="0"/>
                </a:moveTo>
                <a:lnTo>
                  <a:pt x="5085587" y="0"/>
                </a:lnTo>
                <a:lnTo>
                  <a:pt x="5085587" y="1331499"/>
                </a:lnTo>
                <a:lnTo>
                  <a:pt x="0" y="1331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grpSp>
        <p:nvGrpSpPr>
          <p:cNvPr name="Group 45" id="45"/>
          <p:cNvGrpSpPr/>
          <p:nvPr/>
        </p:nvGrpSpPr>
        <p:grpSpPr>
          <a:xfrm rot="0">
            <a:off x="510467" y="7734192"/>
            <a:ext cx="4442174" cy="679469"/>
            <a:chOff x="0" y="0"/>
            <a:chExt cx="2888979" cy="441894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2888979" cy="441894"/>
            </a:xfrm>
            <a:custGeom>
              <a:avLst/>
              <a:gdLst/>
              <a:ahLst/>
              <a:cxnLst/>
              <a:rect r="r" b="b" t="t" l="l"/>
              <a:pathLst>
                <a:path h="441894" w="2888979">
                  <a:moveTo>
                    <a:pt x="88884" y="0"/>
                  </a:moveTo>
                  <a:lnTo>
                    <a:pt x="2800095" y="0"/>
                  </a:lnTo>
                  <a:cubicBezTo>
                    <a:pt x="2823668" y="0"/>
                    <a:pt x="2846276" y="9365"/>
                    <a:pt x="2862945" y="26034"/>
                  </a:cubicBezTo>
                  <a:cubicBezTo>
                    <a:pt x="2879614" y="42702"/>
                    <a:pt x="2888979" y="65310"/>
                    <a:pt x="2888979" y="88884"/>
                  </a:cubicBezTo>
                  <a:lnTo>
                    <a:pt x="2888979" y="353010"/>
                  </a:lnTo>
                  <a:cubicBezTo>
                    <a:pt x="2888979" y="376584"/>
                    <a:pt x="2879614" y="399192"/>
                    <a:pt x="2862945" y="415861"/>
                  </a:cubicBezTo>
                  <a:cubicBezTo>
                    <a:pt x="2846276" y="432530"/>
                    <a:pt x="2823668" y="441894"/>
                    <a:pt x="2800095" y="441894"/>
                  </a:cubicBezTo>
                  <a:lnTo>
                    <a:pt x="88884" y="441894"/>
                  </a:lnTo>
                  <a:cubicBezTo>
                    <a:pt x="65310" y="441894"/>
                    <a:pt x="42702" y="432530"/>
                    <a:pt x="26034" y="415861"/>
                  </a:cubicBezTo>
                  <a:cubicBezTo>
                    <a:pt x="9365" y="399192"/>
                    <a:pt x="0" y="376584"/>
                    <a:pt x="0" y="353010"/>
                  </a:cubicBezTo>
                  <a:lnTo>
                    <a:pt x="0" y="88884"/>
                  </a:lnTo>
                  <a:cubicBezTo>
                    <a:pt x="0" y="65310"/>
                    <a:pt x="9365" y="42702"/>
                    <a:pt x="26034" y="26034"/>
                  </a:cubicBezTo>
                  <a:cubicBezTo>
                    <a:pt x="42702" y="9365"/>
                    <a:pt x="65310" y="0"/>
                    <a:pt x="88884" y="0"/>
                  </a:cubicBezTo>
                  <a:close/>
                </a:path>
              </a:pathLst>
            </a:custGeom>
            <a:solidFill>
              <a:srgbClr val="E9EBF4"/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0" y="-47625"/>
              <a:ext cx="2888979" cy="4895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343942" y="7245429"/>
            <a:ext cx="5415295" cy="1525453"/>
            <a:chOff x="0" y="0"/>
            <a:chExt cx="3521850" cy="992082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3521850" cy="992082"/>
            </a:xfrm>
            <a:custGeom>
              <a:avLst/>
              <a:gdLst/>
              <a:ahLst/>
              <a:cxnLst/>
              <a:rect r="r" b="b" t="t" l="l"/>
              <a:pathLst>
                <a:path h="992082" w="3521850">
                  <a:moveTo>
                    <a:pt x="72912" y="0"/>
                  </a:moveTo>
                  <a:lnTo>
                    <a:pt x="3448939" y="0"/>
                  </a:lnTo>
                  <a:cubicBezTo>
                    <a:pt x="3468276" y="0"/>
                    <a:pt x="3486821" y="7682"/>
                    <a:pt x="3500495" y="21355"/>
                  </a:cubicBezTo>
                  <a:cubicBezTo>
                    <a:pt x="3514168" y="35029"/>
                    <a:pt x="3521850" y="53574"/>
                    <a:pt x="3521850" y="72912"/>
                  </a:cubicBezTo>
                  <a:lnTo>
                    <a:pt x="3521850" y="919170"/>
                  </a:lnTo>
                  <a:cubicBezTo>
                    <a:pt x="3521850" y="959438"/>
                    <a:pt x="3489206" y="992082"/>
                    <a:pt x="3448939" y="992082"/>
                  </a:cubicBezTo>
                  <a:lnTo>
                    <a:pt x="72912" y="992082"/>
                  </a:lnTo>
                  <a:cubicBezTo>
                    <a:pt x="32644" y="992082"/>
                    <a:pt x="0" y="959438"/>
                    <a:pt x="0" y="919170"/>
                  </a:cubicBezTo>
                  <a:lnTo>
                    <a:pt x="0" y="72912"/>
                  </a:lnTo>
                  <a:cubicBezTo>
                    <a:pt x="0" y="32644"/>
                    <a:pt x="32644" y="0"/>
                    <a:pt x="72912" y="0"/>
                  </a:cubicBezTo>
                  <a:close/>
                </a:path>
              </a:pathLst>
            </a:custGeom>
            <a:solidFill>
              <a:srgbClr val="DAE3F3"/>
            </a:solidFill>
          </p:spPr>
        </p:sp>
        <p:sp>
          <p:nvSpPr>
            <p:cNvPr name="TextBox 50" id="50"/>
            <p:cNvSpPr txBox="true"/>
            <p:nvPr/>
          </p:nvSpPr>
          <p:spPr>
            <a:xfrm>
              <a:off x="0" y="-47625"/>
              <a:ext cx="3521850" cy="10397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51" id="51"/>
          <p:cNvGrpSpPr/>
          <p:nvPr/>
        </p:nvGrpSpPr>
        <p:grpSpPr>
          <a:xfrm rot="0">
            <a:off x="722759" y="7830264"/>
            <a:ext cx="633593" cy="341096"/>
            <a:chOff x="0" y="0"/>
            <a:chExt cx="412059" cy="221832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412059" cy="221832"/>
            </a:xfrm>
            <a:custGeom>
              <a:avLst/>
              <a:gdLst/>
              <a:ahLst/>
              <a:cxnLst/>
              <a:rect r="r" b="b" t="t" l="l"/>
              <a:pathLst>
                <a:path h="221832" w="412059">
                  <a:moveTo>
                    <a:pt x="110916" y="0"/>
                  </a:moveTo>
                  <a:lnTo>
                    <a:pt x="301142" y="0"/>
                  </a:lnTo>
                  <a:cubicBezTo>
                    <a:pt x="330559" y="0"/>
                    <a:pt x="358771" y="11686"/>
                    <a:pt x="379572" y="32487"/>
                  </a:cubicBezTo>
                  <a:cubicBezTo>
                    <a:pt x="400373" y="53287"/>
                    <a:pt x="412059" y="81499"/>
                    <a:pt x="412059" y="110916"/>
                  </a:cubicBezTo>
                  <a:lnTo>
                    <a:pt x="412059" y="110916"/>
                  </a:lnTo>
                  <a:cubicBezTo>
                    <a:pt x="412059" y="172173"/>
                    <a:pt x="362400" y="221832"/>
                    <a:pt x="301142" y="221832"/>
                  </a:cubicBezTo>
                  <a:lnTo>
                    <a:pt x="110916" y="221832"/>
                  </a:lnTo>
                  <a:cubicBezTo>
                    <a:pt x="81499" y="221832"/>
                    <a:pt x="53287" y="210147"/>
                    <a:pt x="32487" y="189346"/>
                  </a:cubicBezTo>
                  <a:cubicBezTo>
                    <a:pt x="11686" y="168545"/>
                    <a:pt x="0" y="140333"/>
                    <a:pt x="0" y="110916"/>
                  </a:cubicBezTo>
                  <a:lnTo>
                    <a:pt x="0" y="110916"/>
                  </a:lnTo>
                  <a:cubicBezTo>
                    <a:pt x="0" y="81499"/>
                    <a:pt x="11686" y="53287"/>
                    <a:pt x="32487" y="32487"/>
                  </a:cubicBezTo>
                  <a:cubicBezTo>
                    <a:pt x="53287" y="11686"/>
                    <a:pt x="81499" y="0"/>
                    <a:pt x="110916" y="0"/>
                  </a:cubicBezTo>
                  <a:close/>
                </a:path>
              </a:pathLst>
            </a:custGeom>
            <a:solidFill>
              <a:srgbClr val="6AD572"/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0" y="-47625"/>
              <a:ext cx="412059" cy="2694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54" id="54"/>
          <p:cNvGrpSpPr/>
          <p:nvPr/>
        </p:nvGrpSpPr>
        <p:grpSpPr>
          <a:xfrm rot="0">
            <a:off x="1054936" y="7866032"/>
            <a:ext cx="261415" cy="261415"/>
            <a:chOff x="0" y="0"/>
            <a:chExt cx="812800" cy="812800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E"/>
            </a:solidFill>
          </p:spPr>
        </p:sp>
        <p:sp>
          <p:nvSpPr>
            <p:cNvPr name="TextBox 56" id="5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Freeform 57" id="57"/>
          <p:cNvSpPr/>
          <p:nvPr/>
        </p:nvSpPr>
        <p:spPr>
          <a:xfrm flipH="false" flipV="false" rot="0">
            <a:off x="6231716" y="8152310"/>
            <a:ext cx="5085587" cy="1331499"/>
          </a:xfrm>
          <a:custGeom>
            <a:avLst/>
            <a:gdLst/>
            <a:ahLst/>
            <a:cxnLst/>
            <a:rect r="r" b="b" t="t" l="l"/>
            <a:pathLst>
              <a:path h="1331499" w="5085587">
                <a:moveTo>
                  <a:pt x="0" y="0"/>
                </a:moveTo>
                <a:lnTo>
                  <a:pt x="5085587" y="0"/>
                </a:lnTo>
                <a:lnTo>
                  <a:pt x="5085587" y="1331499"/>
                </a:lnTo>
                <a:lnTo>
                  <a:pt x="0" y="1331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grpSp>
        <p:nvGrpSpPr>
          <p:cNvPr name="Group 58" id="58"/>
          <p:cNvGrpSpPr/>
          <p:nvPr/>
        </p:nvGrpSpPr>
        <p:grpSpPr>
          <a:xfrm rot="0">
            <a:off x="6233388" y="7747074"/>
            <a:ext cx="4442174" cy="679469"/>
            <a:chOff x="0" y="0"/>
            <a:chExt cx="2888979" cy="441894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2888979" cy="441894"/>
            </a:xfrm>
            <a:custGeom>
              <a:avLst/>
              <a:gdLst/>
              <a:ahLst/>
              <a:cxnLst/>
              <a:rect r="r" b="b" t="t" l="l"/>
              <a:pathLst>
                <a:path h="441894" w="2888979">
                  <a:moveTo>
                    <a:pt x="88884" y="0"/>
                  </a:moveTo>
                  <a:lnTo>
                    <a:pt x="2800095" y="0"/>
                  </a:lnTo>
                  <a:cubicBezTo>
                    <a:pt x="2823668" y="0"/>
                    <a:pt x="2846276" y="9365"/>
                    <a:pt x="2862945" y="26034"/>
                  </a:cubicBezTo>
                  <a:cubicBezTo>
                    <a:pt x="2879614" y="42702"/>
                    <a:pt x="2888979" y="65310"/>
                    <a:pt x="2888979" y="88884"/>
                  </a:cubicBezTo>
                  <a:lnTo>
                    <a:pt x="2888979" y="353010"/>
                  </a:lnTo>
                  <a:cubicBezTo>
                    <a:pt x="2888979" y="376584"/>
                    <a:pt x="2879614" y="399192"/>
                    <a:pt x="2862945" y="415861"/>
                  </a:cubicBezTo>
                  <a:cubicBezTo>
                    <a:pt x="2846276" y="432530"/>
                    <a:pt x="2823668" y="441894"/>
                    <a:pt x="2800095" y="441894"/>
                  </a:cubicBezTo>
                  <a:lnTo>
                    <a:pt x="88884" y="441894"/>
                  </a:lnTo>
                  <a:cubicBezTo>
                    <a:pt x="65310" y="441894"/>
                    <a:pt x="42702" y="432530"/>
                    <a:pt x="26034" y="415861"/>
                  </a:cubicBezTo>
                  <a:cubicBezTo>
                    <a:pt x="9365" y="399192"/>
                    <a:pt x="0" y="376584"/>
                    <a:pt x="0" y="353010"/>
                  </a:cubicBezTo>
                  <a:lnTo>
                    <a:pt x="0" y="88884"/>
                  </a:lnTo>
                  <a:cubicBezTo>
                    <a:pt x="0" y="65310"/>
                    <a:pt x="9365" y="42702"/>
                    <a:pt x="26034" y="26034"/>
                  </a:cubicBezTo>
                  <a:cubicBezTo>
                    <a:pt x="42702" y="9365"/>
                    <a:pt x="65310" y="0"/>
                    <a:pt x="88884" y="0"/>
                  </a:cubicBezTo>
                  <a:close/>
                </a:path>
              </a:pathLst>
            </a:custGeom>
            <a:solidFill>
              <a:srgbClr val="E9EBF4"/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0" y="-47625"/>
              <a:ext cx="2888979" cy="4895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61" id="61"/>
          <p:cNvGrpSpPr/>
          <p:nvPr/>
        </p:nvGrpSpPr>
        <p:grpSpPr>
          <a:xfrm rot="0">
            <a:off x="6066862" y="7258311"/>
            <a:ext cx="5415295" cy="1525453"/>
            <a:chOff x="0" y="0"/>
            <a:chExt cx="3521850" cy="992082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3521850" cy="992082"/>
            </a:xfrm>
            <a:custGeom>
              <a:avLst/>
              <a:gdLst/>
              <a:ahLst/>
              <a:cxnLst/>
              <a:rect r="r" b="b" t="t" l="l"/>
              <a:pathLst>
                <a:path h="992082" w="3521850">
                  <a:moveTo>
                    <a:pt x="72912" y="0"/>
                  </a:moveTo>
                  <a:lnTo>
                    <a:pt x="3448939" y="0"/>
                  </a:lnTo>
                  <a:cubicBezTo>
                    <a:pt x="3468276" y="0"/>
                    <a:pt x="3486821" y="7682"/>
                    <a:pt x="3500495" y="21355"/>
                  </a:cubicBezTo>
                  <a:cubicBezTo>
                    <a:pt x="3514168" y="35029"/>
                    <a:pt x="3521850" y="53574"/>
                    <a:pt x="3521850" y="72912"/>
                  </a:cubicBezTo>
                  <a:lnTo>
                    <a:pt x="3521850" y="919170"/>
                  </a:lnTo>
                  <a:cubicBezTo>
                    <a:pt x="3521850" y="959438"/>
                    <a:pt x="3489206" y="992082"/>
                    <a:pt x="3448939" y="992082"/>
                  </a:cubicBezTo>
                  <a:lnTo>
                    <a:pt x="72912" y="992082"/>
                  </a:lnTo>
                  <a:cubicBezTo>
                    <a:pt x="32644" y="992082"/>
                    <a:pt x="0" y="959438"/>
                    <a:pt x="0" y="919170"/>
                  </a:cubicBezTo>
                  <a:lnTo>
                    <a:pt x="0" y="72912"/>
                  </a:lnTo>
                  <a:cubicBezTo>
                    <a:pt x="0" y="32644"/>
                    <a:pt x="32644" y="0"/>
                    <a:pt x="72912" y="0"/>
                  </a:cubicBezTo>
                  <a:close/>
                </a:path>
              </a:pathLst>
            </a:custGeom>
            <a:solidFill>
              <a:srgbClr val="DAE3F3"/>
            </a:solidFill>
          </p:spPr>
        </p:sp>
        <p:sp>
          <p:nvSpPr>
            <p:cNvPr name="TextBox 63" id="63"/>
            <p:cNvSpPr txBox="true"/>
            <p:nvPr/>
          </p:nvSpPr>
          <p:spPr>
            <a:xfrm>
              <a:off x="0" y="-47625"/>
              <a:ext cx="3521850" cy="10397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64" id="64"/>
          <p:cNvGrpSpPr/>
          <p:nvPr/>
        </p:nvGrpSpPr>
        <p:grpSpPr>
          <a:xfrm rot="0">
            <a:off x="6445680" y="7843145"/>
            <a:ext cx="633593" cy="341096"/>
            <a:chOff x="0" y="0"/>
            <a:chExt cx="412059" cy="221832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412059" cy="221832"/>
            </a:xfrm>
            <a:custGeom>
              <a:avLst/>
              <a:gdLst/>
              <a:ahLst/>
              <a:cxnLst/>
              <a:rect r="r" b="b" t="t" l="l"/>
              <a:pathLst>
                <a:path h="221832" w="412059">
                  <a:moveTo>
                    <a:pt x="110916" y="0"/>
                  </a:moveTo>
                  <a:lnTo>
                    <a:pt x="301142" y="0"/>
                  </a:lnTo>
                  <a:cubicBezTo>
                    <a:pt x="330559" y="0"/>
                    <a:pt x="358771" y="11686"/>
                    <a:pt x="379572" y="32487"/>
                  </a:cubicBezTo>
                  <a:cubicBezTo>
                    <a:pt x="400373" y="53287"/>
                    <a:pt x="412059" y="81499"/>
                    <a:pt x="412059" y="110916"/>
                  </a:cubicBezTo>
                  <a:lnTo>
                    <a:pt x="412059" y="110916"/>
                  </a:lnTo>
                  <a:cubicBezTo>
                    <a:pt x="412059" y="172173"/>
                    <a:pt x="362400" y="221832"/>
                    <a:pt x="301142" y="221832"/>
                  </a:cubicBezTo>
                  <a:lnTo>
                    <a:pt x="110916" y="221832"/>
                  </a:lnTo>
                  <a:cubicBezTo>
                    <a:pt x="81499" y="221832"/>
                    <a:pt x="53287" y="210147"/>
                    <a:pt x="32487" y="189346"/>
                  </a:cubicBezTo>
                  <a:cubicBezTo>
                    <a:pt x="11686" y="168545"/>
                    <a:pt x="0" y="140333"/>
                    <a:pt x="0" y="110916"/>
                  </a:cubicBezTo>
                  <a:lnTo>
                    <a:pt x="0" y="110916"/>
                  </a:lnTo>
                  <a:cubicBezTo>
                    <a:pt x="0" y="81499"/>
                    <a:pt x="11686" y="53287"/>
                    <a:pt x="32487" y="32487"/>
                  </a:cubicBezTo>
                  <a:cubicBezTo>
                    <a:pt x="53287" y="11686"/>
                    <a:pt x="81499" y="0"/>
                    <a:pt x="110916" y="0"/>
                  </a:cubicBezTo>
                  <a:close/>
                </a:path>
              </a:pathLst>
            </a:custGeom>
            <a:solidFill>
              <a:srgbClr val="6AD572"/>
            </a:solidFill>
          </p:spPr>
        </p:sp>
        <p:sp>
          <p:nvSpPr>
            <p:cNvPr name="TextBox 66" id="66"/>
            <p:cNvSpPr txBox="true"/>
            <p:nvPr/>
          </p:nvSpPr>
          <p:spPr>
            <a:xfrm>
              <a:off x="0" y="-47625"/>
              <a:ext cx="412059" cy="2694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67" id="67"/>
          <p:cNvGrpSpPr/>
          <p:nvPr/>
        </p:nvGrpSpPr>
        <p:grpSpPr>
          <a:xfrm rot="0">
            <a:off x="6777857" y="7878913"/>
            <a:ext cx="261415" cy="261415"/>
            <a:chOff x="0" y="0"/>
            <a:chExt cx="812800" cy="812800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E"/>
            </a:solidFill>
          </p:spPr>
        </p:sp>
        <p:sp>
          <p:nvSpPr>
            <p:cNvPr name="TextBox 69" id="69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Freeform 70" id="70"/>
          <p:cNvSpPr/>
          <p:nvPr/>
        </p:nvSpPr>
        <p:spPr>
          <a:xfrm flipH="false" flipV="false" rot="0">
            <a:off x="12034607" y="8260797"/>
            <a:ext cx="5085587" cy="1331499"/>
          </a:xfrm>
          <a:custGeom>
            <a:avLst/>
            <a:gdLst/>
            <a:ahLst/>
            <a:cxnLst/>
            <a:rect r="r" b="b" t="t" l="l"/>
            <a:pathLst>
              <a:path h="1331499" w="5085587">
                <a:moveTo>
                  <a:pt x="0" y="0"/>
                </a:moveTo>
                <a:lnTo>
                  <a:pt x="5085587" y="0"/>
                </a:lnTo>
                <a:lnTo>
                  <a:pt x="5085587" y="1331499"/>
                </a:lnTo>
                <a:lnTo>
                  <a:pt x="0" y="1331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0" t="0" r="0" b="0"/>
            </a:stretch>
          </a:blipFill>
        </p:spPr>
      </p:sp>
      <p:grpSp>
        <p:nvGrpSpPr>
          <p:cNvPr name="Group 71" id="71"/>
          <p:cNvGrpSpPr/>
          <p:nvPr/>
        </p:nvGrpSpPr>
        <p:grpSpPr>
          <a:xfrm rot="0">
            <a:off x="12124932" y="7829442"/>
            <a:ext cx="4442174" cy="679469"/>
            <a:chOff x="0" y="0"/>
            <a:chExt cx="2888979" cy="441894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2888979" cy="441894"/>
            </a:xfrm>
            <a:custGeom>
              <a:avLst/>
              <a:gdLst/>
              <a:ahLst/>
              <a:cxnLst/>
              <a:rect r="r" b="b" t="t" l="l"/>
              <a:pathLst>
                <a:path h="441894" w="2888979">
                  <a:moveTo>
                    <a:pt x="88884" y="0"/>
                  </a:moveTo>
                  <a:lnTo>
                    <a:pt x="2800095" y="0"/>
                  </a:lnTo>
                  <a:cubicBezTo>
                    <a:pt x="2823668" y="0"/>
                    <a:pt x="2846276" y="9365"/>
                    <a:pt x="2862945" y="26034"/>
                  </a:cubicBezTo>
                  <a:cubicBezTo>
                    <a:pt x="2879614" y="42702"/>
                    <a:pt x="2888979" y="65310"/>
                    <a:pt x="2888979" y="88884"/>
                  </a:cubicBezTo>
                  <a:lnTo>
                    <a:pt x="2888979" y="353010"/>
                  </a:lnTo>
                  <a:cubicBezTo>
                    <a:pt x="2888979" y="376584"/>
                    <a:pt x="2879614" y="399192"/>
                    <a:pt x="2862945" y="415861"/>
                  </a:cubicBezTo>
                  <a:cubicBezTo>
                    <a:pt x="2846276" y="432530"/>
                    <a:pt x="2823668" y="441894"/>
                    <a:pt x="2800095" y="441894"/>
                  </a:cubicBezTo>
                  <a:lnTo>
                    <a:pt x="88884" y="441894"/>
                  </a:lnTo>
                  <a:cubicBezTo>
                    <a:pt x="65310" y="441894"/>
                    <a:pt x="42702" y="432530"/>
                    <a:pt x="26034" y="415861"/>
                  </a:cubicBezTo>
                  <a:cubicBezTo>
                    <a:pt x="9365" y="399192"/>
                    <a:pt x="0" y="376584"/>
                    <a:pt x="0" y="353010"/>
                  </a:cubicBezTo>
                  <a:lnTo>
                    <a:pt x="0" y="88884"/>
                  </a:lnTo>
                  <a:cubicBezTo>
                    <a:pt x="0" y="65310"/>
                    <a:pt x="9365" y="42702"/>
                    <a:pt x="26034" y="26034"/>
                  </a:cubicBezTo>
                  <a:cubicBezTo>
                    <a:pt x="42702" y="9365"/>
                    <a:pt x="65310" y="0"/>
                    <a:pt x="88884" y="0"/>
                  </a:cubicBezTo>
                  <a:close/>
                </a:path>
              </a:pathLst>
            </a:custGeom>
            <a:solidFill>
              <a:srgbClr val="E9EBF4"/>
            </a:solidFill>
          </p:spPr>
        </p:sp>
        <p:sp>
          <p:nvSpPr>
            <p:cNvPr name="TextBox 73" id="73"/>
            <p:cNvSpPr txBox="true"/>
            <p:nvPr/>
          </p:nvSpPr>
          <p:spPr>
            <a:xfrm>
              <a:off x="0" y="-47625"/>
              <a:ext cx="2888979" cy="4895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74" id="74"/>
          <p:cNvGrpSpPr/>
          <p:nvPr/>
        </p:nvGrpSpPr>
        <p:grpSpPr>
          <a:xfrm rot="0">
            <a:off x="11958407" y="7340679"/>
            <a:ext cx="5415295" cy="1525453"/>
            <a:chOff x="0" y="0"/>
            <a:chExt cx="3521850" cy="992082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3521850" cy="992082"/>
            </a:xfrm>
            <a:custGeom>
              <a:avLst/>
              <a:gdLst/>
              <a:ahLst/>
              <a:cxnLst/>
              <a:rect r="r" b="b" t="t" l="l"/>
              <a:pathLst>
                <a:path h="992082" w="3521850">
                  <a:moveTo>
                    <a:pt x="72912" y="0"/>
                  </a:moveTo>
                  <a:lnTo>
                    <a:pt x="3448939" y="0"/>
                  </a:lnTo>
                  <a:cubicBezTo>
                    <a:pt x="3468276" y="0"/>
                    <a:pt x="3486821" y="7682"/>
                    <a:pt x="3500495" y="21355"/>
                  </a:cubicBezTo>
                  <a:cubicBezTo>
                    <a:pt x="3514168" y="35029"/>
                    <a:pt x="3521850" y="53574"/>
                    <a:pt x="3521850" y="72912"/>
                  </a:cubicBezTo>
                  <a:lnTo>
                    <a:pt x="3521850" y="919170"/>
                  </a:lnTo>
                  <a:cubicBezTo>
                    <a:pt x="3521850" y="959438"/>
                    <a:pt x="3489206" y="992082"/>
                    <a:pt x="3448939" y="992082"/>
                  </a:cubicBezTo>
                  <a:lnTo>
                    <a:pt x="72912" y="992082"/>
                  </a:lnTo>
                  <a:cubicBezTo>
                    <a:pt x="32644" y="992082"/>
                    <a:pt x="0" y="959438"/>
                    <a:pt x="0" y="919170"/>
                  </a:cubicBezTo>
                  <a:lnTo>
                    <a:pt x="0" y="72912"/>
                  </a:lnTo>
                  <a:cubicBezTo>
                    <a:pt x="0" y="32644"/>
                    <a:pt x="32644" y="0"/>
                    <a:pt x="72912" y="0"/>
                  </a:cubicBezTo>
                  <a:close/>
                </a:path>
              </a:pathLst>
            </a:custGeom>
            <a:solidFill>
              <a:srgbClr val="DAE3F3"/>
            </a:solidFill>
          </p:spPr>
        </p:sp>
        <p:sp>
          <p:nvSpPr>
            <p:cNvPr name="TextBox 76" id="76"/>
            <p:cNvSpPr txBox="true"/>
            <p:nvPr/>
          </p:nvSpPr>
          <p:spPr>
            <a:xfrm>
              <a:off x="0" y="-47625"/>
              <a:ext cx="3521850" cy="10397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77" id="77"/>
          <p:cNvGrpSpPr/>
          <p:nvPr/>
        </p:nvGrpSpPr>
        <p:grpSpPr>
          <a:xfrm rot="0">
            <a:off x="12337224" y="7925514"/>
            <a:ext cx="633593" cy="341096"/>
            <a:chOff x="0" y="0"/>
            <a:chExt cx="412059" cy="221832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412059" cy="221832"/>
            </a:xfrm>
            <a:custGeom>
              <a:avLst/>
              <a:gdLst/>
              <a:ahLst/>
              <a:cxnLst/>
              <a:rect r="r" b="b" t="t" l="l"/>
              <a:pathLst>
                <a:path h="221832" w="412059">
                  <a:moveTo>
                    <a:pt x="110916" y="0"/>
                  </a:moveTo>
                  <a:lnTo>
                    <a:pt x="301142" y="0"/>
                  </a:lnTo>
                  <a:cubicBezTo>
                    <a:pt x="330559" y="0"/>
                    <a:pt x="358771" y="11686"/>
                    <a:pt x="379572" y="32487"/>
                  </a:cubicBezTo>
                  <a:cubicBezTo>
                    <a:pt x="400373" y="53287"/>
                    <a:pt x="412059" y="81499"/>
                    <a:pt x="412059" y="110916"/>
                  </a:cubicBezTo>
                  <a:lnTo>
                    <a:pt x="412059" y="110916"/>
                  </a:lnTo>
                  <a:cubicBezTo>
                    <a:pt x="412059" y="172173"/>
                    <a:pt x="362400" y="221832"/>
                    <a:pt x="301142" y="221832"/>
                  </a:cubicBezTo>
                  <a:lnTo>
                    <a:pt x="110916" y="221832"/>
                  </a:lnTo>
                  <a:cubicBezTo>
                    <a:pt x="81499" y="221832"/>
                    <a:pt x="53287" y="210147"/>
                    <a:pt x="32487" y="189346"/>
                  </a:cubicBezTo>
                  <a:cubicBezTo>
                    <a:pt x="11686" y="168545"/>
                    <a:pt x="0" y="140333"/>
                    <a:pt x="0" y="110916"/>
                  </a:cubicBezTo>
                  <a:lnTo>
                    <a:pt x="0" y="110916"/>
                  </a:lnTo>
                  <a:cubicBezTo>
                    <a:pt x="0" y="81499"/>
                    <a:pt x="11686" y="53287"/>
                    <a:pt x="32487" y="32487"/>
                  </a:cubicBezTo>
                  <a:cubicBezTo>
                    <a:pt x="53287" y="11686"/>
                    <a:pt x="81499" y="0"/>
                    <a:pt x="110916" y="0"/>
                  </a:cubicBezTo>
                  <a:close/>
                </a:path>
              </a:pathLst>
            </a:custGeom>
            <a:solidFill>
              <a:srgbClr val="6AD572"/>
            </a:solidFill>
          </p:spPr>
        </p:sp>
        <p:sp>
          <p:nvSpPr>
            <p:cNvPr name="TextBox 79" id="79"/>
            <p:cNvSpPr txBox="true"/>
            <p:nvPr/>
          </p:nvSpPr>
          <p:spPr>
            <a:xfrm>
              <a:off x="0" y="-47625"/>
              <a:ext cx="412059" cy="2694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80" id="80"/>
          <p:cNvGrpSpPr/>
          <p:nvPr/>
        </p:nvGrpSpPr>
        <p:grpSpPr>
          <a:xfrm rot="0">
            <a:off x="12669401" y="7961282"/>
            <a:ext cx="261415" cy="261415"/>
            <a:chOff x="0" y="0"/>
            <a:chExt cx="812800" cy="812800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DFE"/>
            </a:solidFill>
          </p:spPr>
        </p:sp>
        <p:sp>
          <p:nvSpPr>
            <p:cNvPr name="TextBox 82" id="82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Freeform 83" id="83"/>
          <p:cNvSpPr/>
          <p:nvPr/>
        </p:nvSpPr>
        <p:spPr>
          <a:xfrm flipH="false" flipV="false" rot="0">
            <a:off x="1889176" y="2802922"/>
            <a:ext cx="2181955" cy="2181955"/>
          </a:xfrm>
          <a:custGeom>
            <a:avLst/>
            <a:gdLst/>
            <a:ahLst/>
            <a:cxnLst/>
            <a:rect r="r" b="b" t="t" l="l"/>
            <a:pathLst>
              <a:path h="2181955" w="2181955">
                <a:moveTo>
                  <a:pt x="0" y="0"/>
                </a:moveTo>
                <a:lnTo>
                  <a:pt x="2181955" y="0"/>
                </a:lnTo>
                <a:lnTo>
                  <a:pt x="2181955" y="2181955"/>
                </a:lnTo>
                <a:lnTo>
                  <a:pt x="0" y="21819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4" id="84"/>
          <p:cNvSpPr txBox="true"/>
          <p:nvPr/>
        </p:nvSpPr>
        <p:spPr>
          <a:xfrm rot="0">
            <a:off x="1521357" y="5085803"/>
            <a:ext cx="4340882" cy="1199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3"/>
              </a:lnSpc>
            </a:pPr>
            <a:r>
              <a:rPr lang="en-US" sz="2000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Նոր վարչական համալիր պարեկային ծառայության և Օպերատիվ կառավարման կենտրոնի համար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2348367" y="765810"/>
            <a:ext cx="12486366" cy="601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ԵՆԹԱԿԱՌՈՒՑՎԱԾՔՆԵՐ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3216742" y="5510363"/>
            <a:ext cx="4340882" cy="313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3"/>
              </a:lnSpc>
            </a:pPr>
            <a:r>
              <a:rPr lang="en-US" sz="2000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Զ</a:t>
            </a:r>
            <a:r>
              <a:rPr lang="en-US" sz="2000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րահաբաճկոններ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521357" y="7544141"/>
            <a:ext cx="4340882" cy="903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3"/>
              </a:lnSpc>
            </a:pPr>
            <a:r>
              <a:rPr lang="en-US" sz="2000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Ձերբակալվածներին պահելու վայրերի օպտիմալացում՝ կրճատում 30%-ով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7288822" y="7428647"/>
            <a:ext cx="3805839" cy="1270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Միջազգային ստանդարտներին համապատասխան հատուկ կահավորված 34 տրանսպորտային միջոց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7244277" y="5177331"/>
            <a:ext cx="4340882" cy="1123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80"/>
              </a:lnSpc>
            </a:pPr>
            <a:r>
              <a:rPr lang="en-US" b="true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Ավտոպարկի աննախադեպ թարմացում </a:t>
            </a:r>
          </a:p>
          <a:p>
            <a:pPr algn="l">
              <a:lnSpc>
                <a:spcPts val="2180"/>
              </a:lnSpc>
            </a:pPr>
            <a:r>
              <a:rPr lang="en-US" b="true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145 ավտոմեքենա, 10 մոտոցիկլ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3135822" y="7787029"/>
            <a:ext cx="4340882" cy="608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3"/>
              </a:lnSpc>
            </a:pPr>
            <a:r>
              <a:rPr lang="en-US" sz="2000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Տ</a:t>
            </a:r>
            <a:r>
              <a:rPr lang="en-US" sz="2000" b="true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եխնիկական սարքավորումներ</a:t>
            </a:r>
          </a:p>
        </p:txBody>
      </p:sp>
      <p:sp>
        <p:nvSpPr>
          <p:cNvPr name="Freeform 91" id="91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2" id="92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30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786003" y="-7523391"/>
            <a:ext cx="11324162" cy="12293334"/>
          </a:xfrm>
          <a:custGeom>
            <a:avLst/>
            <a:gdLst/>
            <a:ahLst/>
            <a:cxnLst/>
            <a:rect r="r" b="b" t="t" l="l"/>
            <a:pathLst>
              <a:path h="12293334" w="11324162">
                <a:moveTo>
                  <a:pt x="0" y="0"/>
                </a:moveTo>
                <a:lnTo>
                  <a:pt x="11324162" y="0"/>
                </a:lnTo>
                <a:lnTo>
                  <a:pt x="11324162" y="12293334"/>
                </a:lnTo>
                <a:lnTo>
                  <a:pt x="0" y="122933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467069" y="6287035"/>
            <a:ext cx="1981014" cy="740922"/>
            <a:chOff x="0" y="0"/>
            <a:chExt cx="521749" cy="1951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1749" cy="195140"/>
            </a:xfrm>
            <a:custGeom>
              <a:avLst/>
              <a:gdLst/>
              <a:ahLst/>
              <a:cxnLst/>
              <a:rect r="r" b="b" t="t" l="l"/>
              <a:pathLst>
                <a:path h="195140" w="521749">
                  <a:moveTo>
                    <a:pt x="0" y="0"/>
                  </a:moveTo>
                  <a:lnTo>
                    <a:pt x="521749" y="0"/>
                  </a:lnTo>
                  <a:lnTo>
                    <a:pt x="521749" y="195140"/>
                  </a:lnTo>
                  <a:lnTo>
                    <a:pt x="0" y="195140"/>
                  </a:lnTo>
                  <a:close/>
                </a:path>
              </a:pathLst>
            </a:custGeom>
            <a:solidFill>
              <a:srgbClr val="000D1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19050"/>
              <a:ext cx="521749" cy="176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2700000">
            <a:off x="16335486" y="2672783"/>
            <a:ext cx="6958750" cy="6932426"/>
            <a:chOff x="0" y="0"/>
            <a:chExt cx="6133605" cy="6110402"/>
          </a:xfrm>
        </p:grpSpPr>
        <p:sp>
          <p:nvSpPr>
            <p:cNvPr name="Freeform 7" id="7"/>
            <p:cNvSpPr/>
            <p:nvPr/>
          </p:nvSpPr>
          <p:spPr>
            <a:xfrm flipH="false" flipV="false" rot="2637482">
              <a:off x="-1261525" y="855913"/>
              <a:ext cx="8656642" cy="2269766"/>
            </a:xfrm>
            <a:custGeom>
              <a:avLst/>
              <a:gdLst/>
              <a:ahLst/>
              <a:cxnLst/>
              <a:rect r="r" b="b" t="t" l="l"/>
              <a:pathLst>
                <a:path h="2269766" w="8656642">
                  <a:moveTo>
                    <a:pt x="6535993" y="70549"/>
                  </a:moveTo>
                  <a:lnTo>
                    <a:pt x="2207628" y="0"/>
                  </a:lnTo>
                  <a:lnTo>
                    <a:pt x="0" y="2128759"/>
                  </a:lnTo>
                  <a:lnTo>
                    <a:pt x="8656642" y="2269766"/>
                  </a:lnTo>
                  <a:close/>
                </a:path>
              </a:pathLst>
            </a:custGeom>
            <a:blipFill>
              <a:blip r:embed="rId5"/>
              <a:stretch>
                <a:fillRect l="0" t="-108719" r="0" b="-4538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520720" y="5813402"/>
            <a:ext cx="1364929" cy="1364929"/>
          </a:xfrm>
          <a:custGeom>
            <a:avLst/>
            <a:gdLst/>
            <a:ahLst/>
            <a:cxnLst/>
            <a:rect r="r" b="b" t="t" l="l"/>
            <a:pathLst>
              <a:path h="1364929" w="1364929">
                <a:moveTo>
                  <a:pt x="0" y="0"/>
                </a:moveTo>
                <a:lnTo>
                  <a:pt x="1364929" y="0"/>
                </a:lnTo>
                <a:lnTo>
                  <a:pt x="1364929" y="1364929"/>
                </a:lnTo>
                <a:lnTo>
                  <a:pt x="0" y="1364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01583" y="7893371"/>
            <a:ext cx="1364929" cy="1364929"/>
          </a:xfrm>
          <a:custGeom>
            <a:avLst/>
            <a:gdLst/>
            <a:ahLst/>
            <a:cxnLst/>
            <a:rect r="r" b="b" t="t" l="l"/>
            <a:pathLst>
              <a:path h="1364929" w="1364929">
                <a:moveTo>
                  <a:pt x="0" y="0"/>
                </a:moveTo>
                <a:lnTo>
                  <a:pt x="1364929" y="0"/>
                </a:lnTo>
                <a:lnTo>
                  <a:pt x="1364929" y="1364929"/>
                </a:lnTo>
                <a:lnTo>
                  <a:pt x="0" y="1364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427880" y="5939291"/>
            <a:ext cx="11474569" cy="675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0"/>
              </a:lnSpc>
            </a:pPr>
          </a:p>
          <a:p>
            <a:pPr algn="l">
              <a:lnSpc>
                <a:spcPts val="2600"/>
              </a:lnSpc>
            </a:pPr>
            <a:r>
              <a:rPr lang="en-US" sz="26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ՆԵՐՔԻՆ ԳՈՐԾԵՐԻ ՆԱԽԱՐԱՐԻՆ ԿԻՑ ՀԱՍԱՐԱԿԱԿԱՆ ԽՈՐՀՈՒՐԴ</a:t>
            </a:r>
          </a:p>
        </p:txBody>
      </p:sp>
      <p:grpSp>
        <p:nvGrpSpPr>
          <p:cNvPr name="Group 11" id="11"/>
          <p:cNvGrpSpPr/>
          <p:nvPr/>
        </p:nvGrpSpPr>
        <p:grpSpPr>
          <a:xfrm rot="-2700000">
            <a:off x="14202936" y="5707278"/>
            <a:ext cx="4009228" cy="3994062"/>
            <a:chOff x="0" y="0"/>
            <a:chExt cx="6133605" cy="6110402"/>
          </a:xfrm>
        </p:grpSpPr>
        <p:sp>
          <p:nvSpPr>
            <p:cNvPr name="Freeform 12" id="12"/>
            <p:cNvSpPr/>
            <p:nvPr/>
          </p:nvSpPr>
          <p:spPr>
            <a:xfrm flipH="false" flipV="false" rot="2700000">
              <a:off x="-1262092" y="886668"/>
              <a:ext cx="8657775" cy="2176724"/>
            </a:xfrm>
            <a:custGeom>
              <a:avLst/>
              <a:gdLst/>
              <a:ahLst/>
              <a:cxnLst/>
              <a:rect r="r" b="b" t="t" l="l"/>
              <a:pathLst>
                <a:path h="2176724" w="8657775">
                  <a:moveTo>
                    <a:pt x="6497485" y="0"/>
                  </a:moveTo>
                  <a:lnTo>
                    <a:pt x="2168553" y="8172"/>
                  </a:lnTo>
                  <a:lnTo>
                    <a:pt x="0" y="2176724"/>
                  </a:lnTo>
                  <a:lnTo>
                    <a:pt x="8657775" y="2160291"/>
                  </a:lnTo>
                  <a:close/>
                </a:path>
              </a:pathLst>
            </a:custGeom>
            <a:blipFill>
              <a:blip r:embed="rId10"/>
              <a:stretch>
                <a:fillRect l="0" t="-71758" r="0" b="-51971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-2700000">
            <a:off x="12219903" y="6820787"/>
            <a:ext cx="6958750" cy="6932426"/>
            <a:chOff x="0" y="0"/>
            <a:chExt cx="6133605" cy="6110402"/>
          </a:xfrm>
        </p:grpSpPr>
        <p:sp>
          <p:nvSpPr>
            <p:cNvPr name="Freeform 14" id="14"/>
            <p:cNvSpPr/>
            <p:nvPr/>
          </p:nvSpPr>
          <p:spPr>
            <a:xfrm flipH="false" flipV="false" rot="2700000">
              <a:off x="-1262092" y="886668"/>
              <a:ext cx="8657775" cy="2176724"/>
            </a:xfrm>
            <a:custGeom>
              <a:avLst/>
              <a:gdLst/>
              <a:ahLst/>
              <a:cxnLst/>
              <a:rect r="r" b="b" t="t" l="l"/>
              <a:pathLst>
                <a:path h="2176724" w="8657775">
                  <a:moveTo>
                    <a:pt x="6497485" y="0"/>
                  </a:moveTo>
                  <a:lnTo>
                    <a:pt x="2168553" y="8172"/>
                  </a:lnTo>
                  <a:lnTo>
                    <a:pt x="0" y="2176724"/>
                  </a:lnTo>
                  <a:lnTo>
                    <a:pt x="8657775" y="2160291"/>
                  </a:lnTo>
                  <a:close/>
                </a:path>
              </a:pathLst>
            </a:custGeom>
            <a:blipFill>
              <a:blip r:embed="rId11"/>
              <a:stretch>
                <a:fillRect l="-25081" t="-36105" r="-387" b="-144607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439856" y="2929908"/>
            <a:ext cx="1526656" cy="1526656"/>
          </a:xfrm>
          <a:custGeom>
            <a:avLst/>
            <a:gdLst/>
            <a:ahLst/>
            <a:cxnLst/>
            <a:rect r="r" b="b" t="t" l="l"/>
            <a:pathLst>
              <a:path h="1526656" w="1526656">
                <a:moveTo>
                  <a:pt x="0" y="0"/>
                </a:moveTo>
                <a:lnTo>
                  <a:pt x="1526656" y="0"/>
                </a:lnTo>
                <a:lnTo>
                  <a:pt x="1526656" y="1526656"/>
                </a:lnTo>
                <a:lnTo>
                  <a:pt x="0" y="15266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2362696" y="2611138"/>
            <a:ext cx="11539753" cy="675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0"/>
              </a:lnSpc>
            </a:pPr>
          </a:p>
          <a:p>
            <a:pPr algn="l">
              <a:lnSpc>
                <a:spcPts val="2600"/>
              </a:lnSpc>
            </a:pPr>
            <a:r>
              <a:rPr lang="en-US" sz="26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ՔԱՂԱՔԱՑԻԱԿԱՆ ՀԱՍԱՐԱԿՈՒԹՅԱՆ ՆԵՐԳՐԱՎՎԱԾՈՒԹՅՈՒՆ՝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95288" y="878109"/>
            <a:ext cx="11202982" cy="119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ՀԱՆՐԱՅԻՆ</a:t>
            </a:r>
          </a:p>
          <a:p>
            <a:pPr algn="l">
              <a:lnSpc>
                <a:spcPts val="4680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ՀԱՂՈՐԴԱԿՑՈՒԹՅՈՒՆ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427880" y="7894731"/>
            <a:ext cx="9218700" cy="675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6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ՆՈՐ «ԿԻԲԵՌՄԱՐՏԱՀՐԱՎԵՐ» ՀԱՂՈՐԴԱՇԱՐ</a:t>
            </a:r>
          </a:p>
          <a:p>
            <a:pPr algn="l">
              <a:lnSpc>
                <a:spcPts val="2600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16554676" y="9296400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FFFFFF">
                    <a:alpha val="74902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31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395288" y="6028466"/>
            <a:ext cx="12015429" cy="999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0"/>
              </a:lnSpc>
            </a:pPr>
          </a:p>
          <a:p>
            <a:pPr algn="l">
              <a:lnSpc>
                <a:spcPts val="2600"/>
              </a:lnSpc>
            </a:pPr>
            <a:r>
              <a:rPr lang="en-US" sz="26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 </a:t>
            </a:r>
          </a:p>
          <a:p>
            <a:pPr algn="l">
              <a:lnSpc>
                <a:spcPts val="2600"/>
              </a:lnSpc>
            </a:pPr>
            <a:r>
              <a:rPr lang="en-US" sz="26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ՆԵՐՔԻՆ ԳՈՐԾԵՐԻ ՆԱԽԱՐԱՐԻՆ ԿԻՑ ԵՐԻՏԱՍԱՐԴԱԿԱՆ ԽՈՐՀՈՒՐԴ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395288" y="8325401"/>
            <a:ext cx="9218700" cy="675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6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ԻՐԱԶԵԿՄԱՆ ԱՐՇԱՎՆԵՐ </a:t>
            </a:r>
          </a:p>
          <a:p>
            <a:pPr algn="l">
              <a:lnSpc>
                <a:spcPts val="2600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2427880" y="8865647"/>
            <a:ext cx="9218700" cy="675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0"/>
              </a:lnSpc>
            </a:pPr>
            <a:r>
              <a:rPr lang="en-US" sz="26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ԸՆԴՀԱՆՈՒՐ 27 ՄԼՆ ԴՐԱՄԻ ՀԱՓՇՏԱԿՈՒԹՅԱՆ ՓՈՐՁԻ ԿԱՆԽԱՐԳԵԼՈՒՄ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362696" y="3984285"/>
            <a:ext cx="11539753" cy="65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</a:t>
            </a:r>
            <a:r>
              <a:rPr lang="en-US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տեստավորման հանձնաժողով</a:t>
            </a:r>
          </a:p>
          <a:p>
            <a:pPr algn="l">
              <a:lnSpc>
                <a:spcPts val="2499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2362696" y="4449422"/>
            <a:ext cx="1153975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Ը</a:t>
            </a:r>
            <a:r>
              <a:rPr lang="en-US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նդունելության  քննական հանձնաժողովներ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362696" y="4932022"/>
            <a:ext cx="11539753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Կարգապահական հանձնաժողով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362696" y="3143942"/>
            <a:ext cx="12540893" cy="698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9"/>
              </a:lnSpc>
            </a:pPr>
            <a:r>
              <a:rPr lang="en-US" sz="2125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 </a:t>
            </a:r>
          </a:p>
          <a:p>
            <a:pPr algn="l">
              <a:lnSpc>
                <a:spcPts val="2974"/>
              </a:lnSpc>
            </a:pPr>
            <a:r>
              <a:rPr lang="en-US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</a:t>
            </a:r>
            <a:r>
              <a:rPr lang="en-US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ասարակական դիտորդական խումբ ՁՊՎ</a:t>
            </a:r>
            <a:r>
              <a:rPr lang="en-US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-ներում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203084"/>
          </a:xfrm>
          <a:custGeom>
            <a:avLst/>
            <a:gdLst/>
            <a:ahLst/>
            <a:cxnLst/>
            <a:rect r="r" b="b" t="t" l="l"/>
            <a:pathLst>
              <a:path h="12203084" w="18288000">
                <a:moveTo>
                  <a:pt x="0" y="0"/>
                </a:moveTo>
                <a:lnTo>
                  <a:pt x="18288000" y="0"/>
                </a:lnTo>
                <a:lnTo>
                  <a:pt x="18288000" y="12203084"/>
                </a:lnTo>
                <a:lnTo>
                  <a:pt x="0" y="12203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1915000"/>
            <a:ext cx="24768276" cy="16501864"/>
          </a:xfrm>
          <a:custGeom>
            <a:avLst/>
            <a:gdLst/>
            <a:ahLst/>
            <a:cxnLst/>
            <a:rect r="r" b="b" t="t" l="l"/>
            <a:pathLst>
              <a:path h="16501864" w="24768276">
                <a:moveTo>
                  <a:pt x="0" y="0"/>
                </a:moveTo>
                <a:lnTo>
                  <a:pt x="24768276" y="0"/>
                </a:lnTo>
                <a:lnTo>
                  <a:pt x="24768276" y="16501864"/>
                </a:lnTo>
                <a:lnTo>
                  <a:pt x="0" y="1650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784078" y="0"/>
            <a:ext cx="10529041" cy="10287000"/>
            <a:chOff x="0" y="0"/>
            <a:chExt cx="3162076" cy="308938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62076" cy="3089386"/>
            </a:xfrm>
            <a:custGeom>
              <a:avLst/>
              <a:gdLst/>
              <a:ahLst/>
              <a:cxnLst/>
              <a:rect r="r" b="b" t="t" l="l"/>
              <a:pathLst>
                <a:path h="3089386" w="3162076">
                  <a:moveTo>
                    <a:pt x="0" y="0"/>
                  </a:moveTo>
                  <a:lnTo>
                    <a:pt x="3162076" y="0"/>
                  </a:lnTo>
                  <a:lnTo>
                    <a:pt x="3162076" y="3089386"/>
                  </a:lnTo>
                  <a:lnTo>
                    <a:pt x="0" y="3089386"/>
                  </a:lnTo>
                  <a:close/>
                </a:path>
              </a:pathLst>
            </a:custGeom>
            <a:solidFill>
              <a:srgbClr val="040F2E">
                <a:alpha val="73725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9525"/>
              <a:ext cx="3162076" cy="3098911"/>
            </a:xfrm>
            <a:prstGeom prst="rect">
              <a:avLst/>
            </a:prstGeom>
          </p:spPr>
          <p:txBody>
            <a:bodyPr anchor="ctr" rtlCol="false" tIns="37590" lIns="37590" bIns="37590" rIns="37590"/>
            <a:lstStyle/>
            <a:p>
              <a:pPr algn="ctr">
                <a:lnSpc>
                  <a:spcPts val="1433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268011" y="857250"/>
            <a:ext cx="12130105" cy="1764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FFFFF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Հ</a:t>
            </a:r>
            <a:r>
              <a:rPr lang="en-US" sz="4500">
                <a:solidFill>
                  <a:srgbClr val="FFFFF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ԻԲՐԻԴԱՅԻՆ</a:t>
            </a:r>
          </a:p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FFFFF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ՍՊԱՌՆԱԼԻՔՆԵՐ</a:t>
            </a:r>
          </a:p>
          <a:p>
            <a:pPr algn="l">
              <a:lnSpc>
                <a:spcPts val="4635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482786" y="2816355"/>
            <a:ext cx="8889814" cy="6503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03"/>
              </a:lnSpc>
            </a:pPr>
            <a:r>
              <a:rPr lang="en-US" sz="3073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ԱՊ</a:t>
            </a:r>
            <a:r>
              <a:rPr lang="en-US" sz="3073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ԱՏԵՂԵԿԱՏՎՈՒԹՅՈՒՆ, ՈՐՆ ՈՒՂՂՎԱԾ Է ԱՆՎՏԱՆԳՈՒԹՅԱՆ  ԶԳԱՑՈՂՈՒԹՅԱՆ ՄԱԿԱՐԴԱԿԻ ՆՎԱԶՄԱՆԸ</a:t>
            </a:r>
          </a:p>
          <a:p>
            <a:pPr algn="l">
              <a:lnSpc>
                <a:spcPts val="4303"/>
              </a:lnSpc>
            </a:pPr>
          </a:p>
          <a:p>
            <a:pPr algn="l">
              <a:lnSpc>
                <a:spcPts val="4303"/>
              </a:lnSpc>
            </a:pPr>
            <a:r>
              <a:rPr lang="en-US" sz="3073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ԿՐԻՊՏՈԱԿՏԻՎՆԵՐԻ ՀԵՏԱԳԾԵԼԻՈՒԹՅՈՒՆ ԵՒ ՎԵՐՋԻՆՆԵՐԻՍ ԿԻՐԱՌԵԼԻՈՒԹՅՈՒՆ ԸՆՏՐԱԿԱՆ ԳՈՐԾԸՆԹԱՑՆԵՐՈՒՄ</a:t>
            </a:r>
          </a:p>
          <a:p>
            <a:pPr algn="l">
              <a:lnSpc>
                <a:spcPts val="4303"/>
              </a:lnSpc>
            </a:pPr>
          </a:p>
          <a:p>
            <a:pPr algn="l">
              <a:lnSpc>
                <a:spcPts val="4303"/>
              </a:lnSpc>
            </a:pPr>
            <a:r>
              <a:rPr lang="en-US" sz="3073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ԸՆՏՐԱԿԱՆ ՌԵԳԻՍՏՐԻ ԵՎ ԲՆԱԿՉՈՒԹՅԱՆ ՊԵՏԱԿԱՆ ՌԵԳԻՍՏՐԻ ԿԻԲԵՌԱՆՎՏԱՆԳՈՒԹՅԱՆ ԱՊԱՀՈՎՈՒՄ</a:t>
            </a:r>
          </a:p>
          <a:p>
            <a:pPr algn="l">
              <a:lnSpc>
                <a:spcPts val="4303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6554676" y="9296400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32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AD3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015692" y="-2518215"/>
            <a:ext cx="26484792" cy="17645492"/>
          </a:xfrm>
          <a:custGeom>
            <a:avLst/>
            <a:gdLst/>
            <a:ahLst/>
            <a:cxnLst/>
            <a:rect r="r" b="b" t="t" l="l"/>
            <a:pathLst>
              <a:path h="17645492" w="26484792">
                <a:moveTo>
                  <a:pt x="0" y="0"/>
                </a:moveTo>
                <a:lnTo>
                  <a:pt x="26484792" y="0"/>
                </a:lnTo>
                <a:lnTo>
                  <a:pt x="26484792" y="17645493"/>
                </a:lnTo>
                <a:lnTo>
                  <a:pt x="0" y="17645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44963" y="0"/>
            <a:ext cx="9294399" cy="10474730"/>
            <a:chOff x="0" y="0"/>
            <a:chExt cx="2941269" cy="331479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41269" cy="3314792"/>
            </a:xfrm>
            <a:custGeom>
              <a:avLst/>
              <a:gdLst/>
              <a:ahLst/>
              <a:cxnLst/>
              <a:rect r="r" b="b" t="t" l="l"/>
              <a:pathLst>
                <a:path h="3314792" w="2941269">
                  <a:moveTo>
                    <a:pt x="0" y="0"/>
                  </a:moveTo>
                  <a:lnTo>
                    <a:pt x="2941269" y="0"/>
                  </a:lnTo>
                  <a:lnTo>
                    <a:pt x="2941269" y="3314792"/>
                  </a:lnTo>
                  <a:lnTo>
                    <a:pt x="0" y="3314792"/>
                  </a:lnTo>
                  <a:close/>
                </a:path>
              </a:pathLst>
            </a:custGeom>
            <a:solidFill>
              <a:srgbClr val="040F2E">
                <a:alpha val="5176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2941269" cy="3324317"/>
            </a:xfrm>
            <a:prstGeom prst="rect">
              <a:avLst/>
            </a:prstGeom>
          </p:spPr>
          <p:txBody>
            <a:bodyPr anchor="ctr" rtlCol="false" tIns="37590" lIns="37590" bIns="37590" rIns="37590"/>
            <a:lstStyle/>
            <a:p>
              <a:pPr algn="ctr">
                <a:lnSpc>
                  <a:spcPts val="1433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5400000">
            <a:off x="10266561" y="4138410"/>
            <a:ext cx="1036952" cy="103695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B0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5400000">
            <a:off x="10266561" y="5405347"/>
            <a:ext cx="1036952" cy="103695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B0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-5400000">
            <a:off x="10266561" y="6876155"/>
            <a:ext cx="1036952" cy="1036952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B0C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785037" y="4139795"/>
            <a:ext cx="6854289" cy="1036952"/>
            <a:chOff x="0" y="0"/>
            <a:chExt cx="2108409" cy="31897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108409" cy="318971"/>
            </a:xfrm>
            <a:custGeom>
              <a:avLst/>
              <a:gdLst/>
              <a:ahLst/>
              <a:cxnLst/>
              <a:rect r="r" b="b" t="t" l="l"/>
              <a:pathLst>
                <a:path h="318971" w="2108409">
                  <a:moveTo>
                    <a:pt x="112950" y="0"/>
                  </a:moveTo>
                  <a:lnTo>
                    <a:pt x="1995459" y="0"/>
                  </a:lnTo>
                  <a:cubicBezTo>
                    <a:pt x="2057840" y="0"/>
                    <a:pt x="2108409" y="50569"/>
                    <a:pt x="2108409" y="112950"/>
                  </a:cubicBezTo>
                  <a:lnTo>
                    <a:pt x="2108409" y="206021"/>
                  </a:lnTo>
                  <a:cubicBezTo>
                    <a:pt x="2108409" y="268402"/>
                    <a:pt x="2057840" y="318971"/>
                    <a:pt x="1995459" y="318971"/>
                  </a:cubicBezTo>
                  <a:lnTo>
                    <a:pt x="112950" y="318971"/>
                  </a:lnTo>
                  <a:cubicBezTo>
                    <a:pt x="82994" y="318971"/>
                    <a:pt x="54265" y="307071"/>
                    <a:pt x="33082" y="285889"/>
                  </a:cubicBezTo>
                  <a:cubicBezTo>
                    <a:pt x="11900" y="264707"/>
                    <a:pt x="0" y="235977"/>
                    <a:pt x="0" y="206021"/>
                  </a:cubicBezTo>
                  <a:lnTo>
                    <a:pt x="0" y="112950"/>
                  </a:lnTo>
                  <a:cubicBezTo>
                    <a:pt x="0" y="82994"/>
                    <a:pt x="11900" y="54265"/>
                    <a:pt x="33082" y="33082"/>
                  </a:cubicBezTo>
                  <a:cubicBezTo>
                    <a:pt x="54265" y="11900"/>
                    <a:pt x="82994" y="0"/>
                    <a:pt x="112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19050"/>
              <a:ext cx="2108409" cy="2999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7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785037" y="5405347"/>
            <a:ext cx="6854289" cy="1036952"/>
            <a:chOff x="0" y="0"/>
            <a:chExt cx="2108409" cy="31897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108409" cy="318971"/>
            </a:xfrm>
            <a:custGeom>
              <a:avLst/>
              <a:gdLst/>
              <a:ahLst/>
              <a:cxnLst/>
              <a:rect r="r" b="b" t="t" l="l"/>
              <a:pathLst>
                <a:path h="318971" w="2108409">
                  <a:moveTo>
                    <a:pt x="112950" y="0"/>
                  </a:moveTo>
                  <a:lnTo>
                    <a:pt x="1995459" y="0"/>
                  </a:lnTo>
                  <a:cubicBezTo>
                    <a:pt x="2057840" y="0"/>
                    <a:pt x="2108409" y="50569"/>
                    <a:pt x="2108409" y="112950"/>
                  </a:cubicBezTo>
                  <a:lnTo>
                    <a:pt x="2108409" y="206021"/>
                  </a:lnTo>
                  <a:cubicBezTo>
                    <a:pt x="2108409" y="268402"/>
                    <a:pt x="2057840" y="318971"/>
                    <a:pt x="1995459" y="318971"/>
                  </a:cubicBezTo>
                  <a:lnTo>
                    <a:pt x="112950" y="318971"/>
                  </a:lnTo>
                  <a:cubicBezTo>
                    <a:pt x="82994" y="318971"/>
                    <a:pt x="54265" y="307071"/>
                    <a:pt x="33082" y="285889"/>
                  </a:cubicBezTo>
                  <a:cubicBezTo>
                    <a:pt x="11900" y="264707"/>
                    <a:pt x="0" y="235977"/>
                    <a:pt x="0" y="206021"/>
                  </a:cubicBezTo>
                  <a:lnTo>
                    <a:pt x="0" y="112950"/>
                  </a:lnTo>
                  <a:cubicBezTo>
                    <a:pt x="0" y="82994"/>
                    <a:pt x="11900" y="54265"/>
                    <a:pt x="33082" y="33082"/>
                  </a:cubicBezTo>
                  <a:cubicBezTo>
                    <a:pt x="54265" y="11900"/>
                    <a:pt x="82994" y="0"/>
                    <a:pt x="112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19050"/>
              <a:ext cx="2108409" cy="2999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785037" y="6669267"/>
            <a:ext cx="6854289" cy="1431680"/>
            <a:chOff x="0" y="0"/>
            <a:chExt cx="2108409" cy="44039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108409" cy="440391"/>
            </a:xfrm>
            <a:custGeom>
              <a:avLst/>
              <a:gdLst/>
              <a:ahLst/>
              <a:cxnLst/>
              <a:rect r="r" b="b" t="t" l="l"/>
              <a:pathLst>
                <a:path h="440391" w="2108409">
                  <a:moveTo>
                    <a:pt x="112950" y="0"/>
                  </a:moveTo>
                  <a:lnTo>
                    <a:pt x="1995459" y="0"/>
                  </a:lnTo>
                  <a:cubicBezTo>
                    <a:pt x="2057840" y="0"/>
                    <a:pt x="2108409" y="50569"/>
                    <a:pt x="2108409" y="112950"/>
                  </a:cubicBezTo>
                  <a:lnTo>
                    <a:pt x="2108409" y="327441"/>
                  </a:lnTo>
                  <a:cubicBezTo>
                    <a:pt x="2108409" y="357397"/>
                    <a:pt x="2096509" y="386126"/>
                    <a:pt x="2075327" y="407309"/>
                  </a:cubicBezTo>
                  <a:cubicBezTo>
                    <a:pt x="2054145" y="428491"/>
                    <a:pt x="2025416" y="440391"/>
                    <a:pt x="1995459" y="440391"/>
                  </a:cubicBezTo>
                  <a:lnTo>
                    <a:pt x="112950" y="440391"/>
                  </a:lnTo>
                  <a:cubicBezTo>
                    <a:pt x="82994" y="440391"/>
                    <a:pt x="54265" y="428491"/>
                    <a:pt x="33082" y="407309"/>
                  </a:cubicBezTo>
                  <a:cubicBezTo>
                    <a:pt x="11900" y="386126"/>
                    <a:pt x="0" y="357397"/>
                    <a:pt x="0" y="327441"/>
                  </a:cubicBezTo>
                  <a:lnTo>
                    <a:pt x="0" y="112950"/>
                  </a:lnTo>
                  <a:cubicBezTo>
                    <a:pt x="0" y="82994"/>
                    <a:pt x="11900" y="54265"/>
                    <a:pt x="33082" y="33082"/>
                  </a:cubicBezTo>
                  <a:cubicBezTo>
                    <a:pt x="54265" y="11900"/>
                    <a:pt x="82994" y="0"/>
                    <a:pt x="112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19050"/>
              <a:ext cx="2108409" cy="4213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0443103" y="4316336"/>
            <a:ext cx="683869" cy="683869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6F9"/>
            </a:solidFill>
            <a:ln w="57150" cap="sq">
              <a:solidFill>
                <a:srgbClr val="FF4B0C"/>
              </a:solidFill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0443103" y="5581889"/>
            <a:ext cx="683869" cy="683869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6F9"/>
            </a:solidFill>
            <a:ln w="57150" cap="sq">
              <a:solidFill>
                <a:srgbClr val="FF4B0C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0443103" y="7052697"/>
            <a:ext cx="683869" cy="683869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6F9"/>
            </a:solidFill>
            <a:ln w="57150" cap="sq">
              <a:solidFill>
                <a:srgbClr val="FF4B0C"/>
              </a:solidFill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-5400000">
            <a:off x="10266561" y="2871722"/>
            <a:ext cx="1036952" cy="1036952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B0C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0785037" y="2873106"/>
            <a:ext cx="6854289" cy="1036952"/>
            <a:chOff x="0" y="0"/>
            <a:chExt cx="2108409" cy="318971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2108409" cy="318971"/>
            </a:xfrm>
            <a:custGeom>
              <a:avLst/>
              <a:gdLst/>
              <a:ahLst/>
              <a:cxnLst/>
              <a:rect r="r" b="b" t="t" l="l"/>
              <a:pathLst>
                <a:path h="318971" w="2108409">
                  <a:moveTo>
                    <a:pt x="112950" y="0"/>
                  </a:moveTo>
                  <a:lnTo>
                    <a:pt x="1995459" y="0"/>
                  </a:lnTo>
                  <a:cubicBezTo>
                    <a:pt x="2057840" y="0"/>
                    <a:pt x="2108409" y="50569"/>
                    <a:pt x="2108409" y="112950"/>
                  </a:cubicBezTo>
                  <a:lnTo>
                    <a:pt x="2108409" y="206021"/>
                  </a:lnTo>
                  <a:cubicBezTo>
                    <a:pt x="2108409" y="268402"/>
                    <a:pt x="2057840" y="318971"/>
                    <a:pt x="1995459" y="318971"/>
                  </a:cubicBezTo>
                  <a:lnTo>
                    <a:pt x="112950" y="318971"/>
                  </a:lnTo>
                  <a:cubicBezTo>
                    <a:pt x="82994" y="318971"/>
                    <a:pt x="54265" y="307071"/>
                    <a:pt x="33082" y="285889"/>
                  </a:cubicBezTo>
                  <a:cubicBezTo>
                    <a:pt x="11900" y="264707"/>
                    <a:pt x="0" y="235977"/>
                    <a:pt x="0" y="206021"/>
                  </a:cubicBezTo>
                  <a:lnTo>
                    <a:pt x="0" y="112950"/>
                  </a:lnTo>
                  <a:cubicBezTo>
                    <a:pt x="0" y="82994"/>
                    <a:pt x="11900" y="54265"/>
                    <a:pt x="33082" y="33082"/>
                  </a:cubicBezTo>
                  <a:cubicBezTo>
                    <a:pt x="54265" y="11900"/>
                    <a:pt x="82994" y="0"/>
                    <a:pt x="112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19050"/>
              <a:ext cx="2108409" cy="2999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>
                <a:lnSpc>
                  <a:spcPts val="1759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0443103" y="3049648"/>
            <a:ext cx="683869" cy="683869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6F9"/>
            </a:solidFill>
            <a:ln w="57150" cap="sq">
              <a:solidFill>
                <a:srgbClr val="FF4B0C"/>
              </a:solidFill>
              <a:prstDash val="solid"/>
              <a:miter/>
            </a:ln>
          </p:spPr>
        </p:sp>
        <p:sp>
          <p:nvSpPr>
            <p:cNvPr name="TextBox 41" id="41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sp>
        <p:nvSpPr>
          <p:cNvPr name="TextBox 42" id="42"/>
          <p:cNvSpPr txBox="true"/>
          <p:nvPr/>
        </p:nvSpPr>
        <p:spPr>
          <a:xfrm rot="0">
            <a:off x="2294725" y="583817"/>
            <a:ext cx="11917457" cy="1764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ԱՂԵՏՆԵՐԻ</a:t>
            </a:r>
          </a:p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ՌԻՍԿԻ</a:t>
            </a:r>
          </a:p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ԿԱՌԱՎԱՐՈՒՄ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1269580" y="2963660"/>
            <a:ext cx="6034044" cy="793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8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«Աղետների ռիսկի կառավարման և բնակչության պաշտպանության մասին» օրենք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1269580" y="4269854"/>
            <a:ext cx="6496721" cy="793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8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Աղետների վաղ ազդարարման համակարգի ձևավորման հայեցակարգի մշակման աշխատանքներ 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1424232" y="6869486"/>
            <a:ext cx="6187417" cy="1050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8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ՆԳՆ սեյսմիկ պաշտպանության</a:t>
            </a:r>
          </a:p>
          <a:p>
            <a:pPr algn="l">
              <a:lnSpc>
                <a:spcPts val="208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տարածքային ծառայության համակարգի ազգային դիտացանցի</a:t>
            </a:r>
          </a:p>
          <a:p>
            <a:pPr algn="l">
              <a:lnSpc>
                <a:spcPts val="208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լայնամասշտաբ արդիականացում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1269580" y="5596095"/>
            <a:ext cx="6101911" cy="53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08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«Տեխնիկական անվտանգության ազգային կենտրոն» ՊՈԱԿ-ի լուծարում</a:t>
            </a:r>
          </a:p>
        </p:txBody>
      </p:sp>
      <p:sp>
        <p:nvSpPr>
          <p:cNvPr name="Freeform 47" id="47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8" id="48"/>
          <p:cNvSpPr txBox="true"/>
          <p:nvPr/>
        </p:nvSpPr>
        <p:spPr>
          <a:xfrm rot="0">
            <a:off x="16554676" y="9296400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33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AD3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331585" y="-2254322"/>
            <a:ext cx="20379935" cy="13578132"/>
          </a:xfrm>
          <a:custGeom>
            <a:avLst/>
            <a:gdLst/>
            <a:ahLst/>
            <a:cxnLst/>
            <a:rect r="r" b="b" t="t" l="l"/>
            <a:pathLst>
              <a:path h="13578132" w="20379935">
                <a:moveTo>
                  <a:pt x="20379936" y="0"/>
                </a:moveTo>
                <a:lnTo>
                  <a:pt x="0" y="0"/>
                </a:lnTo>
                <a:lnTo>
                  <a:pt x="0" y="13578132"/>
                </a:lnTo>
                <a:lnTo>
                  <a:pt x="20379936" y="13578132"/>
                </a:lnTo>
                <a:lnTo>
                  <a:pt x="20379936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31585" y="-188494"/>
            <a:ext cx="10014195" cy="10475494"/>
            <a:chOff x="0" y="0"/>
            <a:chExt cx="3007457" cy="31459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07457" cy="3145994"/>
            </a:xfrm>
            <a:custGeom>
              <a:avLst/>
              <a:gdLst/>
              <a:ahLst/>
              <a:cxnLst/>
              <a:rect r="r" b="b" t="t" l="l"/>
              <a:pathLst>
                <a:path h="3145994" w="3007457">
                  <a:moveTo>
                    <a:pt x="0" y="0"/>
                  </a:moveTo>
                  <a:lnTo>
                    <a:pt x="3007457" y="0"/>
                  </a:lnTo>
                  <a:lnTo>
                    <a:pt x="3007457" y="3145994"/>
                  </a:lnTo>
                  <a:lnTo>
                    <a:pt x="0" y="3145994"/>
                  </a:lnTo>
                  <a:close/>
                </a:path>
              </a:pathLst>
            </a:custGeom>
            <a:solidFill>
              <a:srgbClr val="040F2E">
                <a:alpha val="6274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9525"/>
              <a:ext cx="3007457" cy="3155519"/>
            </a:xfrm>
            <a:prstGeom prst="rect">
              <a:avLst/>
            </a:prstGeom>
          </p:spPr>
          <p:txBody>
            <a:bodyPr anchor="ctr" rtlCol="false" tIns="37590" lIns="37590" bIns="37590" rIns="37590"/>
            <a:lstStyle/>
            <a:p>
              <a:pPr algn="ctr">
                <a:lnSpc>
                  <a:spcPts val="1433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5400000">
            <a:off x="7434206" y="4348717"/>
            <a:ext cx="1092669" cy="1092669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B0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5400000">
            <a:off x="7434206" y="7013839"/>
            <a:ext cx="1092669" cy="1092669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B0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-5400000">
            <a:off x="7434206" y="5680549"/>
            <a:ext cx="1092669" cy="1092669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B0C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-5400000">
            <a:off x="7453498" y="8444564"/>
            <a:ext cx="1092669" cy="1092669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B0C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28700" y="4382389"/>
            <a:ext cx="7013250" cy="1092669"/>
            <a:chOff x="0" y="0"/>
            <a:chExt cx="2047302" cy="31897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47302" cy="318971"/>
            </a:xfrm>
            <a:custGeom>
              <a:avLst/>
              <a:gdLst/>
              <a:ahLst/>
              <a:cxnLst/>
              <a:rect r="r" b="b" t="t" l="l"/>
              <a:pathLst>
                <a:path h="318971" w="2047302">
                  <a:moveTo>
                    <a:pt x="110390" y="0"/>
                  </a:moveTo>
                  <a:lnTo>
                    <a:pt x="1936912" y="0"/>
                  </a:lnTo>
                  <a:cubicBezTo>
                    <a:pt x="1997878" y="0"/>
                    <a:pt x="2047302" y="49423"/>
                    <a:pt x="2047302" y="110390"/>
                  </a:cubicBezTo>
                  <a:lnTo>
                    <a:pt x="2047302" y="208581"/>
                  </a:lnTo>
                  <a:cubicBezTo>
                    <a:pt x="2047302" y="237858"/>
                    <a:pt x="2035671" y="265937"/>
                    <a:pt x="2014969" y="286639"/>
                  </a:cubicBezTo>
                  <a:cubicBezTo>
                    <a:pt x="1994267" y="307341"/>
                    <a:pt x="1966189" y="318971"/>
                    <a:pt x="1936912" y="318971"/>
                  </a:cubicBezTo>
                  <a:lnTo>
                    <a:pt x="110390" y="318971"/>
                  </a:lnTo>
                  <a:cubicBezTo>
                    <a:pt x="81113" y="318971"/>
                    <a:pt x="53035" y="307341"/>
                    <a:pt x="32332" y="286639"/>
                  </a:cubicBezTo>
                  <a:cubicBezTo>
                    <a:pt x="11630" y="265937"/>
                    <a:pt x="0" y="237858"/>
                    <a:pt x="0" y="208581"/>
                  </a:cubicBezTo>
                  <a:lnTo>
                    <a:pt x="0" y="110390"/>
                  </a:lnTo>
                  <a:cubicBezTo>
                    <a:pt x="0" y="81113"/>
                    <a:pt x="11630" y="53035"/>
                    <a:pt x="32332" y="32332"/>
                  </a:cubicBezTo>
                  <a:cubicBezTo>
                    <a:pt x="53035" y="11630"/>
                    <a:pt x="81113" y="0"/>
                    <a:pt x="1103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19050"/>
              <a:ext cx="2047302" cy="2999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28700" y="7013839"/>
            <a:ext cx="7013250" cy="1092669"/>
            <a:chOff x="0" y="0"/>
            <a:chExt cx="2047302" cy="31897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047302" cy="318971"/>
            </a:xfrm>
            <a:custGeom>
              <a:avLst/>
              <a:gdLst/>
              <a:ahLst/>
              <a:cxnLst/>
              <a:rect r="r" b="b" t="t" l="l"/>
              <a:pathLst>
                <a:path h="318971" w="2047302">
                  <a:moveTo>
                    <a:pt x="110390" y="0"/>
                  </a:moveTo>
                  <a:lnTo>
                    <a:pt x="1936912" y="0"/>
                  </a:lnTo>
                  <a:cubicBezTo>
                    <a:pt x="1997878" y="0"/>
                    <a:pt x="2047302" y="49423"/>
                    <a:pt x="2047302" y="110390"/>
                  </a:cubicBezTo>
                  <a:lnTo>
                    <a:pt x="2047302" y="208581"/>
                  </a:lnTo>
                  <a:cubicBezTo>
                    <a:pt x="2047302" y="237858"/>
                    <a:pt x="2035671" y="265937"/>
                    <a:pt x="2014969" y="286639"/>
                  </a:cubicBezTo>
                  <a:cubicBezTo>
                    <a:pt x="1994267" y="307341"/>
                    <a:pt x="1966189" y="318971"/>
                    <a:pt x="1936912" y="318971"/>
                  </a:cubicBezTo>
                  <a:lnTo>
                    <a:pt x="110390" y="318971"/>
                  </a:lnTo>
                  <a:cubicBezTo>
                    <a:pt x="81113" y="318971"/>
                    <a:pt x="53035" y="307341"/>
                    <a:pt x="32332" y="286639"/>
                  </a:cubicBezTo>
                  <a:cubicBezTo>
                    <a:pt x="11630" y="265937"/>
                    <a:pt x="0" y="237858"/>
                    <a:pt x="0" y="208581"/>
                  </a:cubicBezTo>
                  <a:lnTo>
                    <a:pt x="0" y="110390"/>
                  </a:lnTo>
                  <a:cubicBezTo>
                    <a:pt x="0" y="81113"/>
                    <a:pt x="11630" y="53035"/>
                    <a:pt x="32332" y="32332"/>
                  </a:cubicBezTo>
                  <a:cubicBezTo>
                    <a:pt x="53035" y="11630"/>
                    <a:pt x="81113" y="0"/>
                    <a:pt x="1103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19050"/>
              <a:ext cx="2047302" cy="2999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028700" y="5680549"/>
            <a:ext cx="7013250" cy="1092669"/>
            <a:chOff x="0" y="0"/>
            <a:chExt cx="2047302" cy="318971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047302" cy="318971"/>
            </a:xfrm>
            <a:custGeom>
              <a:avLst/>
              <a:gdLst/>
              <a:ahLst/>
              <a:cxnLst/>
              <a:rect r="r" b="b" t="t" l="l"/>
              <a:pathLst>
                <a:path h="318971" w="2047302">
                  <a:moveTo>
                    <a:pt x="110390" y="0"/>
                  </a:moveTo>
                  <a:lnTo>
                    <a:pt x="1936912" y="0"/>
                  </a:lnTo>
                  <a:cubicBezTo>
                    <a:pt x="1997878" y="0"/>
                    <a:pt x="2047302" y="49423"/>
                    <a:pt x="2047302" y="110390"/>
                  </a:cubicBezTo>
                  <a:lnTo>
                    <a:pt x="2047302" y="208581"/>
                  </a:lnTo>
                  <a:cubicBezTo>
                    <a:pt x="2047302" y="237858"/>
                    <a:pt x="2035671" y="265937"/>
                    <a:pt x="2014969" y="286639"/>
                  </a:cubicBezTo>
                  <a:cubicBezTo>
                    <a:pt x="1994267" y="307341"/>
                    <a:pt x="1966189" y="318971"/>
                    <a:pt x="1936912" y="318971"/>
                  </a:cubicBezTo>
                  <a:lnTo>
                    <a:pt x="110390" y="318971"/>
                  </a:lnTo>
                  <a:cubicBezTo>
                    <a:pt x="81113" y="318971"/>
                    <a:pt x="53035" y="307341"/>
                    <a:pt x="32332" y="286639"/>
                  </a:cubicBezTo>
                  <a:cubicBezTo>
                    <a:pt x="11630" y="265937"/>
                    <a:pt x="0" y="237858"/>
                    <a:pt x="0" y="208581"/>
                  </a:cubicBezTo>
                  <a:lnTo>
                    <a:pt x="0" y="110390"/>
                  </a:lnTo>
                  <a:cubicBezTo>
                    <a:pt x="0" y="81113"/>
                    <a:pt x="11630" y="53035"/>
                    <a:pt x="32332" y="32332"/>
                  </a:cubicBezTo>
                  <a:cubicBezTo>
                    <a:pt x="53035" y="11630"/>
                    <a:pt x="81113" y="0"/>
                    <a:pt x="110390" y="0"/>
                  </a:cubicBezTo>
                  <a:close/>
                </a:path>
              </a:pathLst>
            </a:custGeom>
            <a:solidFill>
              <a:srgbClr val="C7D5F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19050"/>
              <a:ext cx="2047302" cy="2999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028700" y="8345672"/>
            <a:ext cx="7013250" cy="1290454"/>
            <a:chOff x="0" y="0"/>
            <a:chExt cx="2047302" cy="376708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047302" cy="376708"/>
            </a:xfrm>
            <a:custGeom>
              <a:avLst/>
              <a:gdLst/>
              <a:ahLst/>
              <a:cxnLst/>
              <a:rect r="r" b="b" t="t" l="l"/>
              <a:pathLst>
                <a:path h="376708" w="2047302">
                  <a:moveTo>
                    <a:pt x="110390" y="0"/>
                  </a:moveTo>
                  <a:lnTo>
                    <a:pt x="1936912" y="0"/>
                  </a:lnTo>
                  <a:cubicBezTo>
                    <a:pt x="1997878" y="0"/>
                    <a:pt x="2047302" y="49423"/>
                    <a:pt x="2047302" y="110390"/>
                  </a:cubicBezTo>
                  <a:lnTo>
                    <a:pt x="2047302" y="266318"/>
                  </a:lnTo>
                  <a:cubicBezTo>
                    <a:pt x="2047302" y="295596"/>
                    <a:pt x="2035671" y="323674"/>
                    <a:pt x="2014969" y="344376"/>
                  </a:cubicBezTo>
                  <a:cubicBezTo>
                    <a:pt x="1994267" y="365078"/>
                    <a:pt x="1966189" y="376708"/>
                    <a:pt x="1936912" y="376708"/>
                  </a:cubicBezTo>
                  <a:lnTo>
                    <a:pt x="110390" y="376708"/>
                  </a:lnTo>
                  <a:cubicBezTo>
                    <a:pt x="81113" y="376708"/>
                    <a:pt x="53035" y="365078"/>
                    <a:pt x="32332" y="344376"/>
                  </a:cubicBezTo>
                  <a:cubicBezTo>
                    <a:pt x="11630" y="323674"/>
                    <a:pt x="0" y="295596"/>
                    <a:pt x="0" y="266318"/>
                  </a:cubicBezTo>
                  <a:lnTo>
                    <a:pt x="0" y="110390"/>
                  </a:lnTo>
                  <a:cubicBezTo>
                    <a:pt x="0" y="81113"/>
                    <a:pt x="11630" y="53035"/>
                    <a:pt x="32332" y="32332"/>
                  </a:cubicBezTo>
                  <a:cubicBezTo>
                    <a:pt x="53035" y="11630"/>
                    <a:pt x="81113" y="0"/>
                    <a:pt x="110390" y="0"/>
                  </a:cubicBezTo>
                  <a:close/>
                </a:path>
              </a:pathLst>
            </a:custGeom>
            <a:solidFill>
              <a:srgbClr val="C7D5F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19050"/>
              <a:ext cx="2047302" cy="3576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7620234" y="4534744"/>
            <a:ext cx="720614" cy="720614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6F9"/>
            </a:solidFill>
            <a:ln w="57150" cap="sq">
              <a:solidFill>
                <a:srgbClr val="FF4B0C"/>
              </a:solidFill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7620234" y="5866577"/>
            <a:ext cx="720614" cy="720614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6F9"/>
            </a:solidFill>
            <a:ln w="57150" cap="sq">
              <a:solidFill>
                <a:srgbClr val="FF4B0C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7620234" y="7199867"/>
            <a:ext cx="720614" cy="720614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6F9"/>
            </a:solidFill>
            <a:ln w="57150" cap="sq">
              <a:solidFill>
                <a:srgbClr val="FF4B0C"/>
              </a:solidFill>
              <a:prstDash val="solid"/>
              <a:miter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7639526" y="8630592"/>
            <a:ext cx="720614" cy="720614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6F9"/>
            </a:solidFill>
            <a:ln w="57150" cap="sq">
              <a:solidFill>
                <a:srgbClr val="FF4B0C"/>
              </a:solidFill>
              <a:prstDash val="solid"/>
              <a:miter/>
            </a:ln>
          </p:spPr>
        </p:sp>
        <p:sp>
          <p:nvSpPr>
            <p:cNvPr name="TextBox 41" id="41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-5400000">
            <a:off x="7434206" y="3080642"/>
            <a:ext cx="1092669" cy="1092669"/>
            <a:chOff x="0" y="0"/>
            <a:chExt cx="812800" cy="812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B0C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1028700" y="3080642"/>
            <a:ext cx="7013250" cy="1092669"/>
            <a:chOff x="0" y="0"/>
            <a:chExt cx="2047302" cy="318971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2047302" cy="318971"/>
            </a:xfrm>
            <a:custGeom>
              <a:avLst/>
              <a:gdLst/>
              <a:ahLst/>
              <a:cxnLst/>
              <a:rect r="r" b="b" t="t" l="l"/>
              <a:pathLst>
                <a:path h="318971" w="2047302">
                  <a:moveTo>
                    <a:pt x="110390" y="0"/>
                  </a:moveTo>
                  <a:lnTo>
                    <a:pt x="1936912" y="0"/>
                  </a:lnTo>
                  <a:cubicBezTo>
                    <a:pt x="1997878" y="0"/>
                    <a:pt x="2047302" y="49423"/>
                    <a:pt x="2047302" y="110390"/>
                  </a:cubicBezTo>
                  <a:lnTo>
                    <a:pt x="2047302" y="208581"/>
                  </a:lnTo>
                  <a:cubicBezTo>
                    <a:pt x="2047302" y="237858"/>
                    <a:pt x="2035671" y="265937"/>
                    <a:pt x="2014969" y="286639"/>
                  </a:cubicBezTo>
                  <a:cubicBezTo>
                    <a:pt x="1994267" y="307341"/>
                    <a:pt x="1966189" y="318971"/>
                    <a:pt x="1936912" y="318971"/>
                  </a:cubicBezTo>
                  <a:lnTo>
                    <a:pt x="110390" y="318971"/>
                  </a:lnTo>
                  <a:cubicBezTo>
                    <a:pt x="81113" y="318971"/>
                    <a:pt x="53035" y="307341"/>
                    <a:pt x="32332" y="286639"/>
                  </a:cubicBezTo>
                  <a:cubicBezTo>
                    <a:pt x="11630" y="265937"/>
                    <a:pt x="0" y="237858"/>
                    <a:pt x="0" y="208581"/>
                  </a:cubicBezTo>
                  <a:lnTo>
                    <a:pt x="0" y="110390"/>
                  </a:lnTo>
                  <a:cubicBezTo>
                    <a:pt x="0" y="81113"/>
                    <a:pt x="11630" y="53035"/>
                    <a:pt x="32332" y="32332"/>
                  </a:cubicBezTo>
                  <a:cubicBezTo>
                    <a:pt x="53035" y="11630"/>
                    <a:pt x="81113" y="0"/>
                    <a:pt x="110390" y="0"/>
                  </a:cubicBezTo>
                  <a:close/>
                </a:path>
              </a:pathLst>
            </a:custGeom>
            <a:solidFill>
              <a:srgbClr val="C7D5FD"/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0" y="19050"/>
              <a:ext cx="2047302" cy="2999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7620234" y="3266670"/>
            <a:ext cx="720614" cy="720614"/>
            <a:chOff x="0" y="0"/>
            <a:chExt cx="812800" cy="81280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6F9"/>
            </a:solidFill>
            <a:ln w="57150" cap="sq">
              <a:solidFill>
                <a:srgbClr val="FF4B0C"/>
              </a:solidFill>
              <a:prstDash val="solid"/>
              <a:miter/>
            </a:ln>
          </p:spPr>
        </p:sp>
        <p:sp>
          <p:nvSpPr>
            <p:cNvPr name="TextBox 50" id="50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sp>
        <p:nvSpPr>
          <p:cNvPr name="TextBox 51" id="51"/>
          <p:cNvSpPr txBox="true"/>
          <p:nvPr/>
        </p:nvSpPr>
        <p:spPr>
          <a:xfrm rot="0">
            <a:off x="1332295" y="7077574"/>
            <a:ext cx="6101911" cy="993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Փրկարար ծառայության կենտրոնական ապարատի նոր կառուցվածք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165560" y="3340989"/>
            <a:ext cx="6268646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Ծառայության զարգացման</a:t>
            </a:r>
          </a:p>
          <a:p>
            <a:pPr algn="r">
              <a:lnSpc>
                <a:spcPts val="2599"/>
              </a:lnSpc>
            </a:pPr>
            <a:r>
              <a:rPr lang="en-US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նոր հայեցակարգ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9292" y="5709124"/>
            <a:ext cx="7434206" cy="993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Փրկարար ծառայության նոր կանոնադրություն և օպտիմալացված հաստիքացուցակ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694932" y="4601049"/>
            <a:ext cx="6793455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Փրկարար ծառայողի</a:t>
            </a:r>
          </a:p>
          <a:p>
            <a:pPr algn="r">
              <a:lnSpc>
                <a:spcPts val="2599"/>
              </a:lnSpc>
            </a:pPr>
            <a:r>
              <a:rPr lang="en-US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վարքագծի կանոններ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2382119" y="819150"/>
            <a:ext cx="11917457" cy="1183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FFFFF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ՓՐԿԱՐԱՐ</a:t>
            </a:r>
          </a:p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FFFFF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ԾԱՌԱՅՈՒԹՅՈՒՆ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954063" y="8497034"/>
            <a:ext cx="5480143" cy="993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24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Փրկարար ծառայության նյութատեխնիկական բազայի համալրում և արդիականացում</a:t>
            </a:r>
          </a:p>
        </p:txBody>
      </p:sp>
      <p:sp>
        <p:nvSpPr>
          <p:cNvPr name="Freeform 57" id="57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8" id="58"/>
          <p:cNvSpPr txBox="true"/>
          <p:nvPr/>
        </p:nvSpPr>
        <p:spPr>
          <a:xfrm rot="0">
            <a:off x="16554676" y="9296400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34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FFF">
                <a:alpha val="0"/>
              </a:srgbClr>
            </a:gs>
            <a:gs pos="50000">
              <a:srgbClr val="FCFDFE">
                <a:alpha val="100000"/>
              </a:srgbClr>
            </a:gs>
            <a:gs pos="100000">
              <a:srgbClr val="FCFDFE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841158" y="8487289"/>
            <a:ext cx="10512290" cy="11411979"/>
          </a:xfrm>
          <a:custGeom>
            <a:avLst/>
            <a:gdLst/>
            <a:ahLst/>
            <a:cxnLst/>
            <a:rect r="r" b="b" t="t" l="l"/>
            <a:pathLst>
              <a:path h="11411979" w="10512290">
                <a:moveTo>
                  <a:pt x="0" y="0"/>
                </a:moveTo>
                <a:lnTo>
                  <a:pt x="10512291" y="0"/>
                </a:lnTo>
                <a:lnTo>
                  <a:pt x="10512291" y="11411979"/>
                </a:lnTo>
                <a:lnTo>
                  <a:pt x="0" y="11411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416854" y="799589"/>
            <a:ext cx="12486366" cy="1183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ԵՆԹԱԿԱՌՈՒՑՎԱԾՔ</a:t>
            </a:r>
          </a:p>
          <a:p>
            <a:pPr algn="l">
              <a:lnSpc>
                <a:spcPts val="4635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14903220" y="5806289"/>
            <a:ext cx="4021043" cy="1779024"/>
            <a:chOff x="0" y="0"/>
            <a:chExt cx="812800" cy="35960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359606"/>
            </a:xfrm>
            <a:custGeom>
              <a:avLst/>
              <a:gdLst/>
              <a:ahLst/>
              <a:cxnLst/>
              <a:rect r="r" b="b" t="t" l="l"/>
              <a:pathLst>
                <a:path h="359606" w="812800">
                  <a:moveTo>
                    <a:pt x="44283" y="0"/>
                  </a:moveTo>
                  <a:lnTo>
                    <a:pt x="768517" y="0"/>
                  </a:lnTo>
                  <a:cubicBezTo>
                    <a:pt x="792974" y="0"/>
                    <a:pt x="812800" y="19826"/>
                    <a:pt x="812800" y="44283"/>
                  </a:cubicBezTo>
                  <a:lnTo>
                    <a:pt x="812800" y="315323"/>
                  </a:lnTo>
                  <a:cubicBezTo>
                    <a:pt x="812800" y="339780"/>
                    <a:pt x="792974" y="359606"/>
                    <a:pt x="768517" y="359606"/>
                  </a:cubicBezTo>
                  <a:lnTo>
                    <a:pt x="44283" y="359606"/>
                  </a:lnTo>
                  <a:cubicBezTo>
                    <a:pt x="19826" y="359606"/>
                    <a:pt x="0" y="339780"/>
                    <a:pt x="0" y="315323"/>
                  </a:cubicBezTo>
                  <a:lnTo>
                    <a:pt x="0" y="44283"/>
                  </a:lnTo>
                  <a:cubicBezTo>
                    <a:pt x="0" y="19826"/>
                    <a:pt x="19826" y="0"/>
                    <a:pt x="44283" y="0"/>
                  </a:cubicBezTo>
                  <a:close/>
                </a:path>
              </a:pathLst>
            </a:custGeom>
            <a:blipFill>
              <a:blip r:embed="rId4"/>
              <a:stretch>
                <a:fillRect l="-14797" t="-66711" r="-6554" b="-20572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547472" y="3779886"/>
            <a:ext cx="4021043" cy="1779024"/>
            <a:chOff x="0" y="0"/>
            <a:chExt cx="812800" cy="35960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359606"/>
            </a:xfrm>
            <a:custGeom>
              <a:avLst/>
              <a:gdLst/>
              <a:ahLst/>
              <a:cxnLst/>
              <a:rect r="r" b="b" t="t" l="l"/>
              <a:pathLst>
                <a:path h="359606" w="812800">
                  <a:moveTo>
                    <a:pt x="44283" y="0"/>
                  </a:moveTo>
                  <a:lnTo>
                    <a:pt x="768517" y="0"/>
                  </a:lnTo>
                  <a:cubicBezTo>
                    <a:pt x="792974" y="0"/>
                    <a:pt x="812800" y="19826"/>
                    <a:pt x="812800" y="44283"/>
                  </a:cubicBezTo>
                  <a:lnTo>
                    <a:pt x="812800" y="315323"/>
                  </a:lnTo>
                  <a:cubicBezTo>
                    <a:pt x="812800" y="339780"/>
                    <a:pt x="792974" y="359606"/>
                    <a:pt x="768517" y="359606"/>
                  </a:cubicBezTo>
                  <a:lnTo>
                    <a:pt x="44283" y="359606"/>
                  </a:lnTo>
                  <a:cubicBezTo>
                    <a:pt x="19826" y="359606"/>
                    <a:pt x="0" y="339780"/>
                    <a:pt x="0" y="315323"/>
                  </a:cubicBezTo>
                  <a:lnTo>
                    <a:pt x="0" y="44283"/>
                  </a:lnTo>
                  <a:cubicBezTo>
                    <a:pt x="0" y="19826"/>
                    <a:pt x="19826" y="0"/>
                    <a:pt x="44283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25341" r="0" b="-25342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4265047" y="8189379"/>
            <a:ext cx="4303468" cy="1903977"/>
            <a:chOff x="0" y="0"/>
            <a:chExt cx="812800" cy="35960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359606"/>
            </a:xfrm>
            <a:custGeom>
              <a:avLst/>
              <a:gdLst/>
              <a:ahLst/>
              <a:cxnLst/>
              <a:rect r="r" b="b" t="t" l="l"/>
              <a:pathLst>
                <a:path h="359606" w="812800">
                  <a:moveTo>
                    <a:pt x="41377" y="0"/>
                  </a:moveTo>
                  <a:lnTo>
                    <a:pt x="771423" y="0"/>
                  </a:lnTo>
                  <a:cubicBezTo>
                    <a:pt x="794275" y="0"/>
                    <a:pt x="812800" y="18525"/>
                    <a:pt x="812800" y="41377"/>
                  </a:cubicBezTo>
                  <a:lnTo>
                    <a:pt x="812800" y="318229"/>
                  </a:lnTo>
                  <a:cubicBezTo>
                    <a:pt x="812800" y="341081"/>
                    <a:pt x="794275" y="359606"/>
                    <a:pt x="771423" y="359606"/>
                  </a:cubicBezTo>
                  <a:lnTo>
                    <a:pt x="41377" y="359606"/>
                  </a:lnTo>
                  <a:cubicBezTo>
                    <a:pt x="18525" y="359606"/>
                    <a:pt x="0" y="341081"/>
                    <a:pt x="0" y="318229"/>
                  </a:cubicBezTo>
                  <a:lnTo>
                    <a:pt x="0" y="41377"/>
                  </a:lnTo>
                  <a:cubicBezTo>
                    <a:pt x="0" y="18525"/>
                    <a:pt x="18525" y="0"/>
                    <a:pt x="41377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44525" r="0" b="-6158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733637" y="5919898"/>
            <a:ext cx="3374759" cy="2567391"/>
            <a:chOff x="0" y="0"/>
            <a:chExt cx="812800" cy="61834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618348"/>
            </a:xfrm>
            <a:custGeom>
              <a:avLst/>
              <a:gdLst/>
              <a:ahLst/>
              <a:cxnLst/>
              <a:rect r="r" b="b" t="t" l="l"/>
              <a:pathLst>
                <a:path h="618348" w="812800">
                  <a:moveTo>
                    <a:pt x="52764" y="0"/>
                  </a:moveTo>
                  <a:lnTo>
                    <a:pt x="760036" y="0"/>
                  </a:lnTo>
                  <a:cubicBezTo>
                    <a:pt x="774030" y="0"/>
                    <a:pt x="787451" y="5559"/>
                    <a:pt x="797346" y="15454"/>
                  </a:cubicBezTo>
                  <a:cubicBezTo>
                    <a:pt x="807241" y="25349"/>
                    <a:pt x="812800" y="38770"/>
                    <a:pt x="812800" y="52764"/>
                  </a:cubicBezTo>
                  <a:lnTo>
                    <a:pt x="812800" y="565585"/>
                  </a:lnTo>
                  <a:cubicBezTo>
                    <a:pt x="812800" y="579578"/>
                    <a:pt x="807241" y="592999"/>
                    <a:pt x="797346" y="602894"/>
                  </a:cubicBezTo>
                  <a:cubicBezTo>
                    <a:pt x="787451" y="612789"/>
                    <a:pt x="774030" y="618348"/>
                    <a:pt x="760036" y="618348"/>
                  </a:cubicBezTo>
                  <a:lnTo>
                    <a:pt x="52764" y="618348"/>
                  </a:lnTo>
                  <a:cubicBezTo>
                    <a:pt x="38770" y="618348"/>
                    <a:pt x="25349" y="612789"/>
                    <a:pt x="15454" y="602894"/>
                  </a:cubicBezTo>
                  <a:cubicBezTo>
                    <a:pt x="5559" y="592999"/>
                    <a:pt x="0" y="579578"/>
                    <a:pt x="0" y="565585"/>
                  </a:cubicBezTo>
                  <a:lnTo>
                    <a:pt x="0" y="52764"/>
                  </a:lnTo>
                  <a:cubicBezTo>
                    <a:pt x="0" y="38770"/>
                    <a:pt x="5559" y="25349"/>
                    <a:pt x="15454" y="15454"/>
                  </a:cubicBezTo>
                  <a:cubicBezTo>
                    <a:pt x="25349" y="5559"/>
                    <a:pt x="38770" y="0"/>
                    <a:pt x="52764" y="0"/>
                  </a:cubicBezTo>
                  <a:close/>
                </a:path>
              </a:pathLst>
            </a:custGeom>
            <a:blipFill>
              <a:blip r:embed="rId7"/>
              <a:stretch>
                <a:fillRect l="-5809" t="0" r="-6551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4718302" y="513398"/>
            <a:ext cx="3679383" cy="3092708"/>
            <a:chOff x="0" y="0"/>
            <a:chExt cx="812800" cy="6831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683199"/>
            </a:xfrm>
            <a:custGeom>
              <a:avLst/>
              <a:gdLst/>
              <a:ahLst/>
              <a:cxnLst/>
              <a:rect r="r" b="b" t="t" l="l"/>
              <a:pathLst>
                <a:path h="683199" w="812800">
                  <a:moveTo>
                    <a:pt x="48395" y="0"/>
                  </a:moveTo>
                  <a:lnTo>
                    <a:pt x="764405" y="0"/>
                  </a:lnTo>
                  <a:cubicBezTo>
                    <a:pt x="777240" y="0"/>
                    <a:pt x="789550" y="5099"/>
                    <a:pt x="798625" y="14175"/>
                  </a:cubicBezTo>
                  <a:cubicBezTo>
                    <a:pt x="807701" y="23250"/>
                    <a:pt x="812800" y="35560"/>
                    <a:pt x="812800" y="48395"/>
                  </a:cubicBezTo>
                  <a:lnTo>
                    <a:pt x="812800" y="634804"/>
                  </a:lnTo>
                  <a:cubicBezTo>
                    <a:pt x="812800" y="647639"/>
                    <a:pt x="807701" y="659949"/>
                    <a:pt x="798625" y="669025"/>
                  </a:cubicBezTo>
                  <a:cubicBezTo>
                    <a:pt x="789550" y="678101"/>
                    <a:pt x="777240" y="683199"/>
                    <a:pt x="764405" y="683199"/>
                  </a:cubicBezTo>
                  <a:lnTo>
                    <a:pt x="48395" y="683199"/>
                  </a:lnTo>
                  <a:cubicBezTo>
                    <a:pt x="35560" y="683199"/>
                    <a:pt x="23250" y="678101"/>
                    <a:pt x="14175" y="669025"/>
                  </a:cubicBezTo>
                  <a:cubicBezTo>
                    <a:pt x="5099" y="659949"/>
                    <a:pt x="0" y="647639"/>
                    <a:pt x="0" y="634804"/>
                  </a:cubicBezTo>
                  <a:lnTo>
                    <a:pt x="0" y="48395"/>
                  </a:lnTo>
                  <a:cubicBezTo>
                    <a:pt x="0" y="35560"/>
                    <a:pt x="5099" y="23250"/>
                    <a:pt x="14175" y="14175"/>
                  </a:cubicBezTo>
                  <a:cubicBezTo>
                    <a:pt x="23250" y="5099"/>
                    <a:pt x="35560" y="0"/>
                    <a:pt x="48395" y="0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-58626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8600085" y="3004554"/>
            <a:ext cx="5648582" cy="2499093"/>
            <a:chOff x="0" y="0"/>
            <a:chExt cx="812800" cy="35960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359606"/>
            </a:xfrm>
            <a:custGeom>
              <a:avLst/>
              <a:gdLst/>
              <a:ahLst/>
              <a:cxnLst/>
              <a:rect r="r" b="b" t="t" l="l"/>
              <a:pathLst>
                <a:path h="359606" w="812800">
                  <a:moveTo>
                    <a:pt x="31524" y="0"/>
                  </a:moveTo>
                  <a:lnTo>
                    <a:pt x="781276" y="0"/>
                  </a:lnTo>
                  <a:cubicBezTo>
                    <a:pt x="789637" y="0"/>
                    <a:pt x="797655" y="3321"/>
                    <a:pt x="803567" y="9233"/>
                  </a:cubicBezTo>
                  <a:cubicBezTo>
                    <a:pt x="809479" y="15145"/>
                    <a:pt x="812800" y="23163"/>
                    <a:pt x="812800" y="31524"/>
                  </a:cubicBezTo>
                  <a:lnTo>
                    <a:pt x="812800" y="328082"/>
                  </a:lnTo>
                  <a:cubicBezTo>
                    <a:pt x="812800" y="336443"/>
                    <a:pt x="809479" y="344461"/>
                    <a:pt x="803567" y="350373"/>
                  </a:cubicBezTo>
                  <a:cubicBezTo>
                    <a:pt x="797655" y="356285"/>
                    <a:pt x="789637" y="359606"/>
                    <a:pt x="781276" y="359606"/>
                  </a:cubicBezTo>
                  <a:lnTo>
                    <a:pt x="31524" y="359606"/>
                  </a:lnTo>
                  <a:cubicBezTo>
                    <a:pt x="23163" y="359606"/>
                    <a:pt x="15145" y="356285"/>
                    <a:pt x="9233" y="350373"/>
                  </a:cubicBezTo>
                  <a:cubicBezTo>
                    <a:pt x="3321" y="344461"/>
                    <a:pt x="0" y="336443"/>
                    <a:pt x="0" y="328082"/>
                  </a:cubicBezTo>
                  <a:lnTo>
                    <a:pt x="0" y="31524"/>
                  </a:lnTo>
                  <a:cubicBezTo>
                    <a:pt x="0" y="23163"/>
                    <a:pt x="3321" y="15145"/>
                    <a:pt x="9233" y="9233"/>
                  </a:cubicBezTo>
                  <a:cubicBezTo>
                    <a:pt x="15145" y="3321"/>
                    <a:pt x="23163" y="0"/>
                    <a:pt x="31524" y="0"/>
                  </a:cubicBezTo>
                  <a:close/>
                </a:path>
              </a:pathLst>
            </a:custGeom>
            <a:blipFill>
              <a:blip r:embed="rId9"/>
              <a:stretch>
                <a:fillRect l="-12363" t="-6099" r="-36855" b="-45672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-5400000">
            <a:off x="5604942" y="6904252"/>
            <a:ext cx="887434" cy="887434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B0C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-264172" y="6904252"/>
            <a:ext cx="6362705" cy="887434"/>
            <a:chOff x="0" y="0"/>
            <a:chExt cx="2286952" cy="31897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286952" cy="318971"/>
            </a:xfrm>
            <a:custGeom>
              <a:avLst/>
              <a:gdLst/>
              <a:ahLst/>
              <a:cxnLst/>
              <a:rect r="r" b="b" t="t" l="l"/>
              <a:pathLst>
                <a:path h="318971" w="2286952">
                  <a:moveTo>
                    <a:pt x="121677" y="0"/>
                  </a:moveTo>
                  <a:lnTo>
                    <a:pt x="2165276" y="0"/>
                  </a:lnTo>
                  <a:cubicBezTo>
                    <a:pt x="2197546" y="0"/>
                    <a:pt x="2228495" y="12819"/>
                    <a:pt x="2251314" y="35638"/>
                  </a:cubicBezTo>
                  <a:cubicBezTo>
                    <a:pt x="2274133" y="58457"/>
                    <a:pt x="2286952" y="89406"/>
                    <a:pt x="2286952" y="121677"/>
                  </a:cubicBezTo>
                  <a:lnTo>
                    <a:pt x="2286952" y="197295"/>
                  </a:lnTo>
                  <a:cubicBezTo>
                    <a:pt x="2286952" y="229565"/>
                    <a:pt x="2274133" y="260514"/>
                    <a:pt x="2251314" y="283333"/>
                  </a:cubicBezTo>
                  <a:cubicBezTo>
                    <a:pt x="2228495" y="306152"/>
                    <a:pt x="2197546" y="318971"/>
                    <a:pt x="2165276" y="318971"/>
                  </a:cubicBezTo>
                  <a:lnTo>
                    <a:pt x="121677" y="318971"/>
                  </a:lnTo>
                  <a:cubicBezTo>
                    <a:pt x="89406" y="318971"/>
                    <a:pt x="58457" y="306152"/>
                    <a:pt x="35638" y="283333"/>
                  </a:cubicBezTo>
                  <a:cubicBezTo>
                    <a:pt x="12819" y="260514"/>
                    <a:pt x="0" y="229565"/>
                    <a:pt x="0" y="197295"/>
                  </a:cubicBezTo>
                  <a:lnTo>
                    <a:pt x="0" y="121677"/>
                  </a:lnTo>
                  <a:cubicBezTo>
                    <a:pt x="0" y="89406"/>
                    <a:pt x="12819" y="58457"/>
                    <a:pt x="35638" y="35638"/>
                  </a:cubicBezTo>
                  <a:cubicBezTo>
                    <a:pt x="58457" y="12819"/>
                    <a:pt x="89406" y="0"/>
                    <a:pt x="121677" y="0"/>
                  </a:cubicBezTo>
                  <a:close/>
                </a:path>
              </a:pathLst>
            </a:custGeom>
            <a:solidFill>
              <a:srgbClr val="C7D5FD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19050"/>
              <a:ext cx="2286952" cy="2999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5756028" y="7055338"/>
            <a:ext cx="585261" cy="58526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6F9"/>
            </a:solidFill>
            <a:ln w="57150" cap="sq">
              <a:solidFill>
                <a:srgbClr val="FF4B0C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-5400000">
            <a:off x="5604942" y="5809790"/>
            <a:ext cx="887434" cy="887434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B0C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-1171134" y="5809790"/>
            <a:ext cx="7269667" cy="887434"/>
            <a:chOff x="0" y="0"/>
            <a:chExt cx="2612942" cy="318971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612942" cy="318971"/>
            </a:xfrm>
            <a:custGeom>
              <a:avLst/>
              <a:gdLst/>
              <a:ahLst/>
              <a:cxnLst/>
              <a:rect r="r" b="b" t="t" l="l"/>
              <a:pathLst>
                <a:path h="318971" w="2612942">
                  <a:moveTo>
                    <a:pt x="106496" y="0"/>
                  </a:moveTo>
                  <a:lnTo>
                    <a:pt x="2506446" y="0"/>
                  </a:lnTo>
                  <a:cubicBezTo>
                    <a:pt x="2534691" y="0"/>
                    <a:pt x="2561778" y="11220"/>
                    <a:pt x="2581750" y="31192"/>
                  </a:cubicBezTo>
                  <a:cubicBezTo>
                    <a:pt x="2601722" y="51164"/>
                    <a:pt x="2612942" y="78252"/>
                    <a:pt x="2612942" y="106496"/>
                  </a:cubicBezTo>
                  <a:lnTo>
                    <a:pt x="2612942" y="212475"/>
                  </a:lnTo>
                  <a:cubicBezTo>
                    <a:pt x="2612942" y="240719"/>
                    <a:pt x="2601722" y="267807"/>
                    <a:pt x="2581750" y="287779"/>
                  </a:cubicBezTo>
                  <a:cubicBezTo>
                    <a:pt x="2561778" y="307751"/>
                    <a:pt x="2534691" y="318971"/>
                    <a:pt x="2506446" y="318971"/>
                  </a:cubicBezTo>
                  <a:lnTo>
                    <a:pt x="106496" y="318971"/>
                  </a:lnTo>
                  <a:cubicBezTo>
                    <a:pt x="78252" y="318971"/>
                    <a:pt x="51164" y="307751"/>
                    <a:pt x="31192" y="287779"/>
                  </a:cubicBezTo>
                  <a:cubicBezTo>
                    <a:pt x="11220" y="267807"/>
                    <a:pt x="0" y="240719"/>
                    <a:pt x="0" y="212475"/>
                  </a:cubicBezTo>
                  <a:lnTo>
                    <a:pt x="0" y="106496"/>
                  </a:lnTo>
                  <a:cubicBezTo>
                    <a:pt x="0" y="78252"/>
                    <a:pt x="11220" y="51164"/>
                    <a:pt x="31192" y="31192"/>
                  </a:cubicBezTo>
                  <a:cubicBezTo>
                    <a:pt x="51164" y="11220"/>
                    <a:pt x="78252" y="0"/>
                    <a:pt x="106496" y="0"/>
                  </a:cubicBezTo>
                  <a:close/>
                </a:path>
              </a:pathLst>
            </a:custGeom>
            <a:solidFill>
              <a:srgbClr val="C7D5FD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19050"/>
              <a:ext cx="2612942" cy="2999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56028" y="5960877"/>
            <a:ext cx="585261" cy="58526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6F9"/>
            </a:solidFill>
            <a:ln w="57150" cap="sq">
              <a:solidFill>
                <a:srgbClr val="FF4B0C"/>
              </a:solidFill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-5400000">
            <a:off x="5604942" y="4717265"/>
            <a:ext cx="887434" cy="887434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B0C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-1171134" y="4717265"/>
            <a:ext cx="7269667" cy="887434"/>
            <a:chOff x="0" y="0"/>
            <a:chExt cx="2612942" cy="318971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2612942" cy="318971"/>
            </a:xfrm>
            <a:custGeom>
              <a:avLst/>
              <a:gdLst/>
              <a:ahLst/>
              <a:cxnLst/>
              <a:rect r="r" b="b" t="t" l="l"/>
              <a:pathLst>
                <a:path h="318971" w="2612942">
                  <a:moveTo>
                    <a:pt x="106496" y="0"/>
                  </a:moveTo>
                  <a:lnTo>
                    <a:pt x="2506446" y="0"/>
                  </a:lnTo>
                  <a:cubicBezTo>
                    <a:pt x="2534691" y="0"/>
                    <a:pt x="2561778" y="11220"/>
                    <a:pt x="2581750" y="31192"/>
                  </a:cubicBezTo>
                  <a:cubicBezTo>
                    <a:pt x="2601722" y="51164"/>
                    <a:pt x="2612942" y="78252"/>
                    <a:pt x="2612942" y="106496"/>
                  </a:cubicBezTo>
                  <a:lnTo>
                    <a:pt x="2612942" y="212475"/>
                  </a:lnTo>
                  <a:cubicBezTo>
                    <a:pt x="2612942" y="240719"/>
                    <a:pt x="2601722" y="267807"/>
                    <a:pt x="2581750" y="287779"/>
                  </a:cubicBezTo>
                  <a:cubicBezTo>
                    <a:pt x="2561778" y="307751"/>
                    <a:pt x="2534691" y="318971"/>
                    <a:pt x="2506446" y="318971"/>
                  </a:cubicBezTo>
                  <a:lnTo>
                    <a:pt x="106496" y="318971"/>
                  </a:lnTo>
                  <a:cubicBezTo>
                    <a:pt x="78252" y="318971"/>
                    <a:pt x="51164" y="307751"/>
                    <a:pt x="31192" y="287779"/>
                  </a:cubicBezTo>
                  <a:cubicBezTo>
                    <a:pt x="11220" y="267807"/>
                    <a:pt x="0" y="240719"/>
                    <a:pt x="0" y="212475"/>
                  </a:cubicBezTo>
                  <a:lnTo>
                    <a:pt x="0" y="106496"/>
                  </a:lnTo>
                  <a:cubicBezTo>
                    <a:pt x="0" y="78252"/>
                    <a:pt x="11220" y="51164"/>
                    <a:pt x="31192" y="31192"/>
                  </a:cubicBezTo>
                  <a:cubicBezTo>
                    <a:pt x="51164" y="11220"/>
                    <a:pt x="78252" y="0"/>
                    <a:pt x="106496" y="0"/>
                  </a:cubicBezTo>
                  <a:close/>
                </a:path>
              </a:pathLst>
            </a:custGeom>
            <a:solidFill>
              <a:srgbClr val="C7D5FD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19050"/>
              <a:ext cx="2612942" cy="2999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-20740" y="4773822"/>
            <a:ext cx="5601948" cy="1448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</a:t>
            </a: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րագածավանի նորաբաց կամավորական հրշեջ-փրկարարական հենակետ</a:t>
            </a:r>
          </a:p>
          <a:p>
            <a:pPr algn="r">
              <a:lnSpc>
                <a:spcPts val="232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 </a:t>
            </a:r>
          </a:p>
          <a:p>
            <a:pPr algn="r">
              <a:lnSpc>
                <a:spcPts val="2320"/>
              </a:lnSpc>
            </a:pPr>
          </a:p>
        </p:txBody>
      </p:sp>
      <p:grpSp>
        <p:nvGrpSpPr>
          <p:cNvPr name="Group 41" id="41"/>
          <p:cNvGrpSpPr/>
          <p:nvPr/>
        </p:nvGrpSpPr>
        <p:grpSpPr>
          <a:xfrm rot="0">
            <a:off x="5756028" y="4868352"/>
            <a:ext cx="585261" cy="585261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6F9"/>
            </a:solidFill>
            <a:ln w="57150" cap="sq">
              <a:solidFill>
                <a:srgbClr val="FF4B0C"/>
              </a:solidFill>
              <a:prstDash val="solid"/>
              <a:miter/>
            </a:ln>
          </p:spPr>
        </p:sp>
        <p:sp>
          <p:nvSpPr>
            <p:cNvPr name="TextBox 43" id="43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-5400000">
            <a:off x="5650480" y="3606242"/>
            <a:ext cx="887434" cy="887434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B0C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-828234" y="3606242"/>
            <a:ext cx="6972305" cy="887434"/>
            <a:chOff x="0" y="0"/>
            <a:chExt cx="2506061" cy="318971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2506061" cy="318971"/>
            </a:xfrm>
            <a:custGeom>
              <a:avLst/>
              <a:gdLst/>
              <a:ahLst/>
              <a:cxnLst/>
              <a:rect r="r" b="b" t="t" l="l"/>
              <a:pathLst>
                <a:path h="318971" w="2506061">
                  <a:moveTo>
                    <a:pt x="111038" y="0"/>
                  </a:moveTo>
                  <a:lnTo>
                    <a:pt x="2395023" y="0"/>
                  </a:lnTo>
                  <a:cubicBezTo>
                    <a:pt x="2456348" y="0"/>
                    <a:pt x="2506061" y="49713"/>
                    <a:pt x="2506061" y="111038"/>
                  </a:cubicBezTo>
                  <a:lnTo>
                    <a:pt x="2506061" y="207933"/>
                  </a:lnTo>
                  <a:cubicBezTo>
                    <a:pt x="2506061" y="269258"/>
                    <a:pt x="2456348" y="318971"/>
                    <a:pt x="2395023" y="318971"/>
                  </a:cubicBezTo>
                  <a:lnTo>
                    <a:pt x="111038" y="318971"/>
                  </a:lnTo>
                  <a:cubicBezTo>
                    <a:pt x="49713" y="318971"/>
                    <a:pt x="0" y="269258"/>
                    <a:pt x="0" y="207933"/>
                  </a:cubicBezTo>
                  <a:lnTo>
                    <a:pt x="0" y="111038"/>
                  </a:lnTo>
                  <a:cubicBezTo>
                    <a:pt x="0" y="49713"/>
                    <a:pt x="49713" y="0"/>
                    <a:pt x="111038" y="0"/>
                  </a:cubicBezTo>
                  <a:close/>
                </a:path>
              </a:pathLst>
            </a:custGeom>
            <a:solidFill>
              <a:srgbClr val="C7D5FD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19050"/>
              <a:ext cx="2506061" cy="2999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5801566" y="3757328"/>
            <a:ext cx="585261" cy="585261"/>
            <a:chOff x="0" y="0"/>
            <a:chExt cx="812800" cy="812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6F9"/>
            </a:solidFill>
            <a:ln w="57150" cap="sq">
              <a:solidFill>
                <a:srgbClr val="FF4B0C"/>
              </a:solidFill>
              <a:prstDash val="solid"/>
              <a:miter/>
            </a:ln>
          </p:spPr>
        </p:sp>
        <p:sp>
          <p:nvSpPr>
            <p:cNvPr name="TextBox 52" id="52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53" id="53"/>
          <p:cNvGrpSpPr/>
          <p:nvPr/>
        </p:nvGrpSpPr>
        <p:grpSpPr>
          <a:xfrm rot="-5400000">
            <a:off x="5650480" y="2511780"/>
            <a:ext cx="887434" cy="887434"/>
            <a:chOff x="0" y="0"/>
            <a:chExt cx="812800" cy="8128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B0C"/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-1171134" y="2511780"/>
            <a:ext cx="7315205" cy="887434"/>
            <a:chOff x="0" y="0"/>
            <a:chExt cx="2629310" cy="318971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2629310" cy="318971"/>
            </a:xfrm>
            <a:custGeom>
              <a:avLst/>
              <a:gdLst/>
              <a:ahLst/>
              <a:cxnLst/>
              <a:rect r="r" b="b" t="t" l="l"/>
              <a:pathLst>
                <a:path h="318971" w="2629310">
                  <a:moveTo>
                    <a:pt x="105833" y="0"/>
                  </a:moveTo>
                  <a:lnTo>
                    <a:pt x="2523477" y="0"/>
                  </a:lnTo>
                  <a:cubicBezTo>
                    <a:pt x="2581927" y="0"/>
                    <a:pt x="2629310" y="47383"/>
                    <a:pt x="2629310" y="105833"/>
                  </a:cubicBezTo>
                  <a:lnTo>
                    <a:pt x="2629310" y="213138"/>
                  </a:lnTo>
                  <a:cubicBezTo>
                    <a:pt x="2629310" y="271588"/>
                    <a:pt x="2581927" y="318971"/>
                    <a:pt x="2523477" y="318971"/>
                  </a:cubicBezTo>
                  <a:lnTo>
                    <a:pt x="105833" y="318971"/>
                  </a:lnTo>
                  <a:cubicBezTo>
                    <a:pt x="47383" y="318971"/>
                    <a:pt x="0" y="271588"/>
                    <a:pt x="0" y="213138"/>
                  </a:cubicBezTo>
                  <a:lnTo>
                    <a:pt x="0" y="105833"/>
                  </a:lnTo>
                  <a:cubicBezTo>
                    <a:pt x="0" y="47383"/>
                    <a:pt x="47383" y="0"/>
                    <a:pt x="105833" y="0"/>
                  </a:cubicBezTo>
                  <a:close/>
                </a:path>
              </a:pathLst>
            </a:custGeom>
            <a:solidFill>
              <a:srgbClr val="C7D5FD"/>
            </a:solidFill>
          </p:spPr>
        </p:sp>
        <p:sp>
          <p:nvSpPr>
            <p:cNvPr name="TextBox 58" id="58"/>
            <p:cNvSpPr txBox="true"/>
            <p:nvPr/>
          </p:nvSpPr>
          <p:spPr>
            <a:xfrm>
              <a:off x="0" y="19050"/>
              <a:ext cx="2629310" cy="2999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59" id="59"/>
          <p:cNvGrpSpPr/>
          <p:nvPr/>
        </p:nvGrpSpPr>
        <p:grpSpPr>
          <a:xfrm rot="0">
            <a:off x="5801566" y="2662867"/>
            <a:ext cx="585261" cy="585261"/>
            <a:chOff x="0" y="0"/>
            <a:chExt cx="812800" cy="812800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6F9"/>
            </a:solidFill>
            <a:ln w="57150" cap="sq">
              <a:solidFill>
                <a:srgbClr val="FF4B0C"/>
              </a:solidFill>
              <a:prstDash val="solid"/>
              <a:miter/>
            </a:ln>
          </p:spPr>
        </p:sp>
        <p:sp>
          <p:nvSpPr>
            <p:cNvPr name="TextBox 61" id="61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62" id="62"/>
          <p:cNvGrpSpPr/>
          <p:nvPr/>
        </p:nvGrpSpPr>
        <p:grpSpPr>
          <a:xfrm rot="-5400000">
            <a:off x="5604942" y="7965433"/>
            <a:ext cx="887434" cy="887434"/>
            <a:chOff x="0" y="0"/>
            <a:chExt cx="812800" cy="812800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B0C"/>
            </a:solidFill>
          </p:spPr>
        </p:sp>
        <p:sp>
          <p:nvSpPr>
            <p:cNvPr name="TextBox 64" id="64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65" id="65"/>
          <p:cNvGrpSpPr/>
          <p:nvPr/>
        </p:nvGrpSpPr>
        <p:grpSpPr>
          <a:xfrm rot="0">
            <a:off x="-435622" y="7965433"/>
            <a:ext cx="6534155" cy="887434"/>
            <a:chOff x="0" y="0"/>
            <a:chExt cx="2348577" cy="318971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2348577" cy="318971"/>
            </a:xfrm>
            <a:custGeom>
              <a:avLst/>
              <a:gdLst/>
              <a:ahLst/>
              <a:cxnLst/>
              <a:rect r="r" b="b" t="t" l="l"/>
              <a:pathLst>
                <a:path h="318971" w="2348577">
                  <a:moveTo>
                    <a:pt x="118484" y="0"/>
                  </a:moveTo>
                  <a:lnTo>
                    <a:pt x="2230093" y="0"/>
                  </a:lnTo>
                  <a:cubicBezTo>
                    <a:pt x="2295530" y="0"/>
                    <a:pt x="2348577" y="53047"/>
                    <a:pt x="2348577" y="118484"/>
                  </a:cubicBezTo>
                  <a:lnTo>
                    <a:pt x="2348577" y="200487"/>
                  </a:lnTo>
                  <a:cubicBezTo>
                    <a:pt x="2348577" y="265924"/>
                    <a:pt x="2295530" y="318971"/>
                    <a:pt x="2230093" y="318971"/>
                  </a:cubicBezTo>
                  <a:lnTo>
                    <a:pt x="118484" y="318971"/>
                  </a:lnTo>
                  <a:cubicBezTo>
                    <a:pt x="87060" y="318971"/>
                    <a:pt x="56923" y="306488"/>
                    <a:pt x="34703" y="284268"/>
                  </a:cubicBezTo>
                  <a:cubicBezTo>
                    <a:pt x="12483" y="262048"/>
                    <a:pt x="0" y="231911"/>
                    <a:pt x="0" y="200487"/>
                  </a:cubicBezTo>
                  <a:lnTo>
                    <a:pt x="0" y="118484"/>
                  </a:lnTo>
                  <a:cubicBezTo>
                    <a:pt x="0" y="53047"/>
                    <a:pt x="53047" y="0"/>
                    <a:pt x="118484" y="0"/>
                  </a:cubicBezTo>
                  <a:close/>
                </a:path>
              </a:pathLst>
            </a:custGeom>
            <a:solidFill>
              <a:srgbClr val="C7D5FD"/>
            </a:solidFill>
          </p:spPr>
        </p:sp>
        <p:sp>
          <p:nvSpPr>
            <p:cNvPr name="TextBox 67" id="67"/>
            <p:cNvSpPr txBox="true"/>
            <p:nvPr/>
          </p:nvSpPr>
          <p:spPr>
            <a:xfrm>
              <a:off x="0" y="19050"/>
              <a:ext cx="2348577" cy="2999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68" id="68"/>
          <p:cNvGrpSpPr/>
          <p:nvPr/>
        </p:nvGrpSpPr>
        <p:grpSpPr>
          <a:xfrm rot="0">
            <a:off x="5756028" y="8116519"/>
            <a:ext cx="585261" cy="585261"/>
            <a:chOff x="0" y="0"/>
            <a:chExt cx="812800" cy="812800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6F9"/>
            </a:solidFill>
            <a:ln w="57150" cap="sq">
              <a:solidFill>
                <a:srgbClr val="FF4B0C"/>
              </a:solidFill>
              <a:prstDash val="solid"/>
              <a:miter/>
            </a:ln>
          </p:spPr>
        </p:sp>
        <p:sp>
          <p:nvSpPr>
            <p:cNvPr name="TextBox 70" id="70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sp>
        <p:nvSpPr>
          <p:cNvPr name="TextBox 71" id="71"/>
          <p:cNvSpPr txBox="true"/>
          <p:nvPr/>
        </p:nvSpPr>
        <p:spPr>
          <a:xfrm rot="0">
            <a:off x="210522" y="8085988"/>
            <a:ext cx="5370686" cy="305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Նո</a:t>
            </a: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ր տրանսպորտային միջոցներ 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04973" y="2523567"/>
            <a:ext cx="5545507" cy="876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Փրկարար ծառայության Ստեփանավանի ստորաբաժանման մոդուլային շենք 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210522" y="3740677"/>
            <a:ext cx="5439959" cy="876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Մեղրաձորի նորաբաց կամավորական հրշեջ-փրկարարական հենակետ</a:t>
            </a:r>
          </a:p>
          <a:p>
            <a:pPr algn="r">
              <a:lnSpc>
                <a:spcPts val="232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 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04973" y="5960318"/>
            <a:ext cx="5476235" cy="591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Սևանի ջրափրկարարական  կայանի կառուցում</a:t>
            </a: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 </a:t>
            </a:r>
          </a:p>
        </p:txBody>
      </p:sp>
      <p:grpSp>
        <p:nvGrpSpPr>
          <p:cNvPr name="Group 75" id="75"/>
          <p:cNvGrpSpPr/>
          <p:nvPr/>
        </p:nvGrpSpPr>
        <p:grpSpPr>
          <a:xfrm rot="0">
            <a:off x="9553306" y="8294154"/>
            <a:ext cx="4021043" cy="1779024"/>
            <a:chOff x="0" y="0"/>
            <a:chExt cx="812800" cy="359606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812800" cy="359606"/>
            </a:xfrm>
            <a:custGeom>
              <a:avLst/>
              <a:gdLst/>
              <a:ahLst/>
              <a:cxnLst/>
              <a:rect r="r" b="b" t="t" l="l"/>
              <a:pathLst>
                <a:path h="359606" w="812800">
                  <a:moveTo>
                    <a:pt x="44283" y="0"/>
                  </a:moveTo>
                  <a:lnTo>
                    <a:pt x="768517" y="0"/>
                  </a:lnTo>
                  <a:cubicBezTo>
                    <a:pt x="792974" y="0"/>
                    <a:pt x="812800" y="19826"/>
                    <a:pt x="812800" y="44283"/>
                  </a:cubicBezTo>
                  <a:lnTo>
                    <a:pt x="812800" y="315323"/>
                  </a:lnTo>
                  <a:cubicBezTo>
                    <a:pt x="812800" y="339780"/>
                    <a:pt x="792974" y="359606"/>
                    <a:pt x="768517" y="359606"/>
                  </a:cubicBezTo>
                  <a:lnTo>
                    <a:pt x="44283" y="359606"/>
                  </a:lnTo>
                  <a:cubicBezTo>
                    <a:pt x="19826" y="359606"/>
                    <a:pt x="0" y="339780"/>
                    <a:pt x="0" y="315323"/>
                  </a:cubicBezTo>
                  <a:lnTo>
                    <a:pt x="0" y="44283"/>
                  </a:lnTo>
                  <a:cubicBezTo>
                    <a:pt x="0" y="19826"/>
                    <a:pt x="19826" y="0"/>
                    <a:pt x="44283" y="0"/>
                  </a:cubicBezTo>
                  <a:close/>
                </a:path>
              </a:pathLst>
            </a:custGeom>
            <a:blipFill>
              <a:blip r:embed="rId10"/>
              <a:stretch>
                <a:fillRect l="-20468" t="-70581" r="0" b="-37763"/>
              </a:stretch>
            </a:blipFill>
          </p:spPr>
        </p:sp>
      </p:grpSp>
      <p:grpSp>
        <p:nvGrpSpPr>
          <p:cNvPr name="Group 77" id="77"/>
          <p:cNvGrpSpPr/>
          <p:nvPr/>
        </p:nvGrpSpPr>
        <p:grpSpPr>
          <a:xfrm rot="0">
            <a:off x="7004639" y="5880895"/>
            <a:ext cx="4175216" cy="2748096"/>
            <a:chOff x="0" y="0"/>
            <a:chExt cx="1037993" cy="683199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1037993" cy="683199"/>
            </a:xfrm>
            <a:custGeom>
              <a:avLst/>
              <a:gdLst/>
              <a:ahLst/>
              <a:cxnLst/>
              <a:rect r="r" b="b" t="t" l="l"/>
              <a:pathLst>
                <a:path h="683199" w="1037993">
                  <a:moveTo>
                    <a:pt x="42648" y="0"/>
                  </a:moveTo>
                  <a:lnTo>
                    <a:pt x="995345" y="0"/>
                  </a:lnTo>
                  <a:cubicBezTo>
                    <a:pt x="1006656" y="0"/>
                    <a:pt x="1017504" y="4493"/>
                    <a:pt x="1025502" y="12491"/>
                  </a:cubicBezTo>
                  <a:cubicBezTo>
                    <a:pt x="1033500" y="20489"/>
                    <a:pt x="1037993" y="31337"/>
                    <a:pt x="1037993" y="42648"/>
                  </a:cubicBezTo>
                  <a:lnTo>
                    <a:pt x="1037993" y="640552"/>
                  </a:lnTo>
                  <a:cubicBezTo>
                    <a:pt x="1037993" y="651862"/>
                    <a:pt x="1033500" y="662710"/>
                    <a:pt x="1025502" y="670708"/>
                  </a:cubicBezTo>
                  <a:cubicBezTo>
                    <a:pt x="1017504" y="678706"/>
                    <a:pt x="1006656" y="683199"/>
                    <a:pt x="995345" y="683199"/>
                  </a:cubicBezTo>
                  <a:lnTo>
                    <a:pt x="42648" y="683199"/>
                  </a:lnTo>
                  <a:cubicBezTo>
                    <a:pt x="31337" y="683199"/>
                    <a:pt x="20489" y="678706"/>
                    <a:pt x="12491" y="670708"/>
                  </a:cubicBezTo>
                  <a:cubicBezTo>
                    <a:pt x="4493" y="662710"/>
                    <a:pt x="0" y="651862"/>
                    <a:pt x="0" y="640552"/>
                  </a:cubicBezTo>
                  <a:lnTo>
                    <a:pt x="0" y="42648"/>
                  </a:lnTo>
                  <a:cubicBezTo>
                    <a:pt x="0" y="31337"/>
                    <a:pt x="4493" y="20489"/>
                    <a:pt x="12491" y="12491"/>
                  </a:cubicBezTo>
                  <a:cubicBezTo>
                    <a:pt x="20489" y="4493"/>
                    <a:pt x="31337" y="0"/>
                    <a:pt x="42648" y="0"/>
                  </a:cubicBezTo>
                  <a:close/>
                </a:path>
              </a:pathLst>
            </a:custGeom>
            <a:blipFill>
              <a:blip r:embed="rId11"/>
              <a:stretch>
                <a:fillRect l="-97589" t="-40424" r="-2034" b="-62021"/>
              </a:stretch>
            </a:blipFill>
          </p:spPr>
        </p:sp>
      </p:grpSp>
      <p:grpSp>
        <p:nvGrpSpPr>
          <p:cNvPr name="Group 79" id="79"/>
          <p:cNvGrpSpPr/>
          <p:nvPr/>
        </p:nvGrpSpPr>
        <p:grpSpPr>
          <a:xfrm rot="-5400000">
            <a:off x="5604942" y="8991030"/>
            <a:ext cx="887434" cy="887434"/>
            <a:chOff x="0" y="0"/>
            <a:chExt cx="812800" cy="812800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4B0C"/>
            </a:solidFill>
          </p:spPr>
        </p:sp>
        <p:sp>
          <p:nvSpPr>
            <p:cNvPr name="TextBox 81" id="81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grpSp>
        <p:nvGrpSpPr>
          <p:cNvPr name="Group 82" id="82"/>
          <p:cNvGrpSpPr/>
          <p:nvPr/>
        </p:nvGrpSpPr>
        <p:grpSpPr>
          <a:xfrm rot="0">
            <a:off x="-949972" y="8991030"/>
            <a:ext cx="7048505" cy="887434"/>
            <a:chOff x="0" y="0"/>
            <a:chExt cx="2533450" cy="318971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0" y="0"/>
              <a:ext cx="2533450" cy="318971"/>
            </a:xfrm>
            <a:custGeom>
              <a:avLst/>
              <a:gdLst/>
              <a:ahLst/>
              <a:cxnLst/>
              <a:rect r="r" b="b" t="t" l="l"/>
              <a:pathLst>
                <a:path h="318971" w="2533450">
                  <a:moveTo>
                    <a:pt x="109838" y="0"/>
                  </a:moveTo>
                  <a:lnTo>
                    <a:pt x="2423612" y="0"/>
                  </a:lnTo>
                  <a:cubicBezTo>
                    <a:pt x="2484274" y="0"/>
                    <a:pt x="2533450" y="49176"/>
                    <a:pt x="2533450" y="109838"/>
                  </a:cubicBezTo>
                  <a:lnTo>
                    <a:pt x="2533450" y="209133"/>
                  </a:lnTo>
                  <a:cubicBezTo>
                    <a:pt x="2533450" y="269795"/>
                    <a:pt x="2484274" y="318971"/>
                    <a:pt x="2423612" y="318971"/>
                  </a:cubicBezTo>
                  <a:lnTo>
                    <a:pt x="109838" y="318971"/>
                  </a:lnTo>
                  <a:cubicBezTo>
                    <a:pt x="49176" y="318971"/>
                    <a:pt x="0" y="269795"/>
                    <a:pt x="0" y="209133"/>
                  </a:cubicBezTo>
                  <a:lnTo>
                    <a:pt x="0" y="109838"/>
                  </a:lnTo>
                  <a:cubicBezTo>
                    <a:pt x="0" y="49176"/>
                    <a:pt x="49176" y="0"/>
                    <a:pt x="109838" y="0"/>
                  </a:cubicBezTo>
                  <a:close/>
                </a:path>
              </a:pathLst>
            </a:custGeom>
            <a:solidFill>
              <a:srgbClr val="C7D5FD"/>
            </a:solidFill>
          </p:spPr>
        </p:sp>
        <p:sp>
          <p:nvSpPr>
            <p:cNvPr name="TextBox 84" id="84"/>
            <p:cNvSpPr txBox="true"/>
            <p:nvPr/>
          </p:nvSpPr>
          <p:spPr>
            <a:xfrm>
              <a:off x="0" y="19050"/>
              <a:ext cx="2533450" cy="2999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sp>
        <p:nvSpPr>
          <p:cNvPr name="TextBox 85" id="85"/>
          <p:cNvSpPr txBox="true"/>
          <p:nvPr/>
        </p:nvSpPr>
        <p:spPr>
          <a:xfrm rot="0">
            <a:off x="2152650" y="9129092"/>
            <a:ext cx="3428558" cy="305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Նո</a:t>
            </a: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ր համազգեստ</a:t>
            </a:r>
          </a:p>
        </p:txBody>
      </p:sp>
      <p:grpSp>
        <p:nvGrpSpPr>
          <p:cNvPr name="Group 86" id="86"/>
          <p:cNvGrpSpPr/>
          <p:nvPr/>
        </p:nvGrpSpPr>
        <p:grpSpPr>
          <a:xfrm rot="0">
            <a:off x="5756028" y="9142116"/>
            <a:ext cx="585261" cy="585261"/>
            <a:chOff x="0" y="0"/>
            <a:chExt cx="812800" cy="812800"/>
          </a:xfrm>
        </p:grpSpPr>
        <p:sp>
          <p:nvSpPr>
            <p:cNvPr name="Freeform 87" id="8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F6F9"/>
            </a:solidFill>
            <a:ln w="57150" cap="sq">
              <a:solidFill>
                <a:srgbClr val="FF4B0C"/>
              </a:solidFill>
              <a:prstDash val="solid"/>
              <a:miter/>
            </a:ln>
          </p:spPr>
        </p:sp>
        <p:sp>
          <p:nvSpPr>
            <p:cNvPr name="TextBox 88" id="88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759"/>
                </a:lnSpc>
              </a:pPr>
            </a:p>
          </p:txBody>
        </p:sp>
      </p:grpSp>
      <p:sp>
        <p:nvSpPr>
          <p:cNvPr name="TextBox 89" id="89"/>
          <p:cNvSpPr txBox="true"/>
          <p:nvPr/>
        </p:nvSpPr>
        <p:spPr>
          <a:xfrm rot="0">
            <a:off x="210522" y="7067169"/>
            <a:ext cx="5370686" cy="591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2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Եղեգնաձորի հրշեջ-փրկարարական ջոկատի մասնաշենքի կառուցում</a:t>
            </a:r>
          </a:p>
        </p:txBody>
      </p:sp>
      <p:sp>
        <p:nvSpPr>
          <p:cNvPr name="Freeform 90" id="90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1" id="91"/>
          <p:cNvSpPr txBox="true"/>
          <p:nvPr/>
        </p:nvSpPr>
        <p:spPr>
          <a:xfrm rot="0">
            <a:off x="16554676" y="9296400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FFFFFF"/>
                </a:solidFill>
                <a:latin typeface="TT Fors Bold"/>
                <a:ea typeface="TT Fors Bold"/>
                <a:cs typeface="TT Fors Bold"/>
                <a:sym typeface="TT Fors Bold"/>
              </a:rPr>
              <a:t>35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10507" y="2889351"/>
            <a:ext cx="5296540" cy="1125460"/>
            <a:chOff x="0" y="0"/>
            <a:chExt cx="2001032" cy="4251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01033" cy="425199"/>
            </a:xfrm>
            <a:custGeom>
              <a:avLst/>
              <a:gdLst/>
              <a:ahLst/>
              <a:cxnLst/>
              <a:rect r="r" b="b" t="t" l="l"/>
              <a:pathLst>
                <a:path h="425199" w="2001033">
                  <a:moveTo>
                    <a:pt x="83317" y="0"/>
                  </a:moveTo>
                  <a:lnTo>
                    <a:pt x="1917716" y="0"/>
                  </a:lnTo>
                  <a:cubicBezTo>
                    <a:pt x="1963730" y="0"/>
                    <a:pt x="2001033" y="37302"/>
                    <a:pt x="2001033" y="83317"/>
                  </a:cubicBezTo>
                  <a:lnTo>
                    <a:pt x="2001033" y="341882"/>
                  </a:lnTo>
                  <a:cubicBezTo>
                    <a:pt x="2001033" y="363979"/>
                    <a:pt x="1992255" y="385171"/>
                    <a:pt x="1976630" y="400796"/>
                  </a:cubicBezTo>
                  <a:cubicBezTo>
                    <a:pt x="1961005" y="416421"/>
                    <a:pt x="1939813" y="425199"/>
                    <a:pt x="1917716" y="425199"/>
                  </a:cubicBezTo>
                  <a:lnTo>
                    <a:pt x="83317" y="425199"/>
                  </a:lnTo>
                  <a:cubicBezTo>
                    <a:pt x="37302" y="425199"/>
                    <a:pt x="0" y="387897"/>
                    <a:pt x="0" y="341882"/>
                  </a:cubicBezTo>
                  <a:lnTo>
                    <a:pt x="0" y="83317"/>
                  </a:lnTo>
                  <a:cubicBezTo>
                    <a:pt x="0" y="37302"/>
                    <a:pt x="37302" y="0"/>
                    <a:pt x="83317" y="0"/>
                  </a:cubicBezTo>
                  <a:close/>
                </a:path>
              </a:pathLst>
            </a:custGeom>
            <a:solidFill>
              <a:srgbClr val="C3D1E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2001032" cy="4823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737814" y="4604755"/>
            <a:ext cx="5304204" cy="1125460"/>
            <a:chOff x="0" y="0"/>
            <a:chExt cx="2003928" cy="4251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3928" cy="425199"/>
            </a:xfrm>
            <a:custGeom>
              <a:avLst/>
              <a:gdLst/>
              <a:ahLst/>
              <a:cxnLst/>
              <a:rect r="r" b="b" t="t" l="l"/>
              <a:pathLst>
                <a:path h="425199" w="2003928">
                  <a:moveTo>
                    <a:pt x="83196" y="0"/>
                  </a:moveTo>
                  <a:lnTo>
                    <a:pt x="1920732" y="0"/>
                  </a:lnTo>
                  <a:cubicBezTo>
                    <a:pt x="1942797" y="0"/>
                    <a:pt x="1963958" y="8765"/>
                    <a:pt x="1979560" y="24368"/>
                  </a:cubicBezTo>
                  <a:cubicBezTo>
                    <a:pt x="1995163" y="39970"/>
                    <a:pt x="2003928" y="61131"/>
                    <a:pt x="2003928" y="83196"/>
                  </a:cubicBezTo>
                  <a:lnTo>
                    <a:pt x="2003928" y="342002"/>
                  </a:lnTo>
                  <a:cubicBezTo>
                    <a:pt x="2003928" y="364067"/>
                    <a:pt x="1995163" y="385229"/>
                    <a:pt x="1979560" y="400831"/>
                  </a:cubicBezTo>
                  <a:cubicBezTo>
                    <a:pt x="1963958" y="416433"/>
                    <a:pt x="1942797" y="425199"/>
                    <a:pt x="1920732" y="425199"/>
                  </a:cubicBezTo>
                  <a:lnTo>
                    <a:pt x="83196" y="425199"/>
                  </a:lnTo>
                  <a:cubicBezTo>
                    <a:pt x="37248" y="425199"/>
                    <a:pt x="0" y="387950"/>
                    <a:pt x="0" y="342002"/>
                  </a:cubicBezTo>
                  <a:lnTo>
                    <a:pt x="0" y="83196"/>
                  </a:lnTo>
                  <a:cubicBezTo>
                    <a:pt x="0" y="37248"/>
                    <a:pt x="37248" y="0"/>
                    <a:pt x="83196" y="0"/>
                  </a:cubicBezTo>
                  <a:close/>
                </a:path>
              </a:pathLst>
            </a:custGeom>
            <a:solidFill>
              <a:srgbClr val="C3D1E6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2003928" cy="4823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10507" y="4122486"/>
            <a:ext cx="5296540" cy="1125460"/>
            <a:chOff x="0" y="0"/>
            <a:chExt cx="2001032" cy="42519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01033" cy="425199"/>
            </a:xfrm>
            <a:custGeom>
              <a:avLst/>
              <a:gdLst/>
              <a:ahLst/>
              <a:cxnLst/>
              <a:rect r="r" b="b" t="t" l="l"/>
              <a:pathLst>
                <a:path h="425199" w="2001033">
                  <a:moveTo>
                    <a:pt x="83317" y="0"/>
                  </a:moveTo>
                  <a:lnTo>
                    <a:pt x="1917716" y="0"/>
                  </a:lnTo>
                  <a:cubicBezTo>
                    <a:pt x="1963730" y="0"/>
                    <a:pt x="2001033" y="37302"/>
                    <a:pt x="2001033" y="83317"/>
                  </a:cubicBezTo>
                  <a:lnTo>
                    <a:pt x="2001033" y="341882"/>
                  </a:lnTo>
                  <a:cubicBezTo>
                    <a:pt x="2001033" y="363979"/>
                    <a:pt x="1992255" y="385171"/>
                    <a:pt x="1976630" y="400796"/>
                  </a:cubicBezTo>
                  <a:cubicBezTo>
                    <a:pt x="1961005" y="416421"/>
                    <a:pt x="1939813" y="425199"/>
                    <a:pt x="1917716" y="425199"/>
                  </a:cubicBezTo>
                  <a:lnTo>
                    <a:pt x="83317" y="425199"/>
                  </a:lnTo>
                  <a:cubicBezTo>
                    <a:pt x="37302" y="425199"/>
                    <a:pt x="0" y="387897"/>
                    <a:pt x="0" y="341882"/>
                  </a:cubicBezTo>
                  <a:lnTo>
                    <a:pt x="0" y="83317"/>
                  </a:lnTo>
                  <a:cubicBezTo>
                    <a:pt x="0" y="37302"/>
                    <a:pt x="37302" y="0"/>
                    <a:pt x="83317" y="0"/>
                  </a:cubicBezTo>
                  <a:close/>
                </a:path>
              </a:pathLst>
            </a:custGeom>
            <a:solidFill>
              <a:srgbClr val="94B8E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2001032" cy="4823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10800000">
            <a:off x="6737814" y="5828144"/>
            <a:ext cx="5304204" cy="1125460"/>
            <a:chOff x="0" y="0"/>
            <a:chExt cx="2003928" cy="4251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03928" cy="425199"/>
            </a:xfrm>
            <a:custGeom>
              <a:avLst/>
              <a:gdLst/>
              <a:ahLst/>
              <a:cxnLst/>
              <a:rect r="r" b="b" t="t" l="l"/>
              <a:pathLst>
                <a:path h="425199" w="2003928">
                  <a:moveTo>
                    <a:pt x="83196" y="0"/>
                  </a:moveTo>
                  <a:lnTo>
                    <a:pt x="1920732" y="0"/>
                  </a:lnTo>
                  <a:cubicBezTo>
                    <a:pt x="1942797" y="0"/>
                    <a:pt x="1963958" y="8765"/>
                    <a:pt x="1979560" y="24368"/>
                  </a:cubicBezTo>
                  <a:cubicBezTo>
                    <a:pt x="1995163" y="39970"/>
                    <a:pt x="2003928" y="61131"/>
                    <a:pt x="2003928" y="83196"/>
                  </a:cubicBezTo>
                  <a:lnTo>
                    <a:pt x="2003928" y="342002"/>
                  </a:lnTo>
                  <a:cubicBezTo>
                    <a:pt x="2003928" y="364067"/>
                    <a:pt x="1995163" y="385229"/>
                    <a:pt x="1979560" y="400831"/>
                  </a:cubicBezTo>
                  <a:cubicBezTo>
                    <a:pt x="1963958" y="416433"/>
                    <a:pt x="1942797" y="425199"/>
                    <a:pt x="1920732" y="425199"/>
                  </a:cubicBezTo>
                  <a:lnTo>
                    <a:pt x="83196" y="425199"/>
                  </a:lnTo>
                  <a:cubicBezTo>
                    <a:pt x="37248" y="425199"/>
                    <a:pt x="0" y="387950"/>
                    <a:pt x="0" y="342002"/>
                  </a:cubicBezTo>
                  <a:lnTo>
                    <a:pt x="0" y="83196"/>
                  </a:lnTo>
                  <a:cubicBezTo>
                    <a:pt x="0" y="37248"/>
                    <a:pt x="37248" y="0"/>
                    <a:pt x="83196" y="0"/>
                  </a:cubicBezTo>
                  <a:close/>
                </a:path>
              </a:pathLst>
            </a:custGeom>
            <a:solidFill>
              <a:srgbClr val="94B8ED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2003928" cy="4823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114800" y="5331743"/>
            <a:ext cx="5292247" cy="1125460"/>
            <a:chOff x="0" y="0"/>
            <a:chExt cx="1999411" cy="42519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99411" cy="425199"/>
            </a:xfrm>
            <a:custGeom>
              <a:avLst/>
              <a:gdLst/>
              <a:ahLst/>
              <a:cxnLst/>
              <a:rect r="r" b="b" t="t" l="l"/>
              <a:pathLst>
                <a:path h="425199" w="1999411">
                  <a:moveTo>
                    <a:pt x="83384" y="0"/>
                  </a:moveTo>
                  <a:lnTo>
                    <a:pt x="1916026" y="0"/>
                  </a:lnTo>
                  <a:cubicBezTo>
                    <a:pt x="1938141" y="0"/>
                    <a:pt x="1959350" y="8785"/>
                    <a:pt x="1974988" y="24423"/>
                  </a:cubicBezTo>
                  <a:cubicBezTo>
                    <a:pt x="1990625" y="40060"/>
                    <a:pt x="1999411" y="61269"/>
                    <a:pt x="1999411" y="83384"/>
                  </a:cubicBezTo>
                  <a:lnTo>
                    <a:pt x="1999411" y="341814"/>
                  </a:lnTo>
                  <a:cubicBezTo>
                    <a:pt x="1999411" y="363929"/>
                    <a:pt x="1990625" y="385138"/>
                    <a:pt x="1974988" y="400776"/>
                  </a:cubicBezTo>
                  <a:cubicBezTo>
                    <a:pt x="1959350" y="416414"/>
                    <a:pt x="1938141" y="425199"/>
                    <a:pt x="1916026" y="425199"/>
                  </a:cubicBezTo>
                  <a:lnTo>
                    <a:pt x="83384" y="425199"/>
                  </a:lnTo>
                  <a:cubicBezTo>
                    <a:pt x="61269" y="425199"/>
                    <a:pt x="40060" y="416414"/>
                    <a:pt x="24423" y="400776"/>
                  </a:cubicBezTo>
                  <a:cubicBezTo>
                    <a:pt x="8785" y="385138"/>
                    <a:pt x="0" y="363929"/>
                    <a:pt x="0" y="341814"/>
                  </a:cubicBezTo>
                  <a:lnTo>
                    <a:pt x="0" y="83384"/>
                  </a:lnTo>
                  <a:cubicBezTo>
                    <a:pt x="0" y="61269"/>
                    <a:pt x="8785" y="40060"/>
                    <a:pt x="24423" y="24423"/>
                  </a:cubicBezTo>
                  <a:cubicBezTo>
                    <a:pt x="40060" y="8785"/>
                    <a:pt x="61269" y="0"/>
                    <a:pt x="83384" y="0"/>
                  </a:cubicBezTo>
                  <a:close/>
                </a:path>
              </a:pathLst>
            </a:custGeom>
            <a:solidFill>
              <a:srgbClr val="C3D1E6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1999411" cy="4823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10800000">
            <a:off x="12381677" y="4113764"/>
            <a:ext cx="4611878" cy="1125460"/>
            <a:chOff x="0" y="0"/>
            <a:chExt cx="1742367" cy="42519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42367" cy="425199"/>
            </a:xfrm>
            <a:custGeom>
              <a:avLst/>
              <a:gdLst/>
              <a:ahLst/>
              <a:cxnLst/>
              <a:rect r="r" b="b" t="t" l="l"/>
              <a:pathLst>
                <a:path h="425199" w="1742367">
                  <a:moveTo>
                    <a:pt x="95685" y="0"/>
                  </a:moveTo>
                  <a:lnTo>
                    <a:pt x="1646682" y="0"/>
                  </a:lnTo>
                  <a:cubicBezTo>
                    <a:pt x="1672059" y="0"/>
                    <a:pt x="1696397" y="10081"/>
                    <a:pt x="1714341" y="28026"/>
                  </a:cubicBezTo>
                  <a:cubicBezTo>
                    <a:pt x="1732286" y="45970"/>
                    <a:pt x="1742367" y="70308"/>
                    <a:pt x="1742367" y="95685"/>
                  </a:cubicBezTo>
                  <a:lnTo>
                    <a:pt x="1742367" y="329513"/>
                  </a:lnTo>
                  <a:cubicBezTo>
                    <a:pt x="1742367" y="354891"/>
                    <a:pt x="1732286" y="379228"/>
                    <a:pt x="1714341" y="397173"/>
                  </a:cubicBezTo>
                  <a:cubicBezTo>
                    <a:pt x="1696397" y="415117"/>
                    <a:pt x="1672059" y="425199"/>
                    <a:pt x="1646682" y="425199"/>
                  </a:cubicBezTo>
                  <a:lnTo>
                    <a:pt x="95685" y="425199"/>
                  </a:lnTo>
                  <a:cubicBezTo>
                    <a:pt x="70308" y="425199"/>
                    <a:pt x="45970" y="415117"/>
                    <a:pt x="28026" y="397173"/>
                  </a:cubicBezTo>
                  <a:cubicBezTo>
                    <a:pt x="10081" y="379228"/>
                    <a:pt x="0" y="354891"/>
                    <a:pt x="0" y="329513"/>
                  </a:cubicBezTo>
                  <a:lnTo>
                    <a:pt x="0" y="95685"/>
                  </a:lnTo>
                  <a:cubicBezTo>
                    <a:pt x="0" y="70308"/>
                    <a:pt x="10081" y="45970"/>
                    <a:pt x="28026" y="28026"/>
                  </a:cubicBezTo>
                  <a:cubicBezTo>
                    <a:pt x="45970" y="10081"/>
                    <a:pt x="70308" y="0"/>
                    <a:pt x="95685" y="0"/>
                  </a:cubicBezTo>
                  <a:close/>
                </a:path>
              </a:pathLst>
            </a:custGeom>
            <a:solidFill>
              <a:srgbClr val="94B8E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1742367" cy="4823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2297353" y="2645818"/>
            <a:ext cx="4696202" cy="1391746"/>
            <a:chOff x="0" y="0"/>
            <a:chExt cx="1774225" cy="52580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774225" cy="525802"/>
            </a:xfrm>
            <a:custGeom>
              <a:avLst/>
              <a:gdLst/>
              <a:ahLst/>
              <a:cxnLst/>
              <a:rect r="r" b="b" t="t" l="l"/>
              <a:pathLst>
                <a:path h="525802" w="1774225">
                  <a:moveTo>
                    <a:pt x="93967" y="0"/>
                  </a:moveTo>
                  <a:lnTo>
                    <a:pt x="1680258" y="0"/>
                  </a:lnTo>
                  <a:cubicBezTo>
                    <a:pt x="1705179" y="0"/>
                    <a:pt x="1729080" y="9900"/>
                    <a:pt x="1746702" y="27522"/>
                  </a:cubicBezTo>
                  <a:cubicBezTo>
                    <a:pt x="1764325" y="45145"/>
                    <a:pt x="1774225" y="69046"/>
                    <a:pt x="1774225" y="93967"/>
                  </a:cubicBezTo>
                  <a:lnTo>
                    <a:pt x="1774225" y="431834"/>
                  </a:lnTo>
                  <a:cubicBezTo>
                    <a:pt x="1774225" y="456756"/>
                    <a:pt x="1764325" y="480657"/>
                    <a:pt x="1746702" y="498279"/>
                  </a:cubicBezTo>
                  <a:cubicBezTo>
                    <a:pt x="1729080" y="515902"/>
                    <a:pt x="1705179" y="525802"/>
                    <a:pt x="1680258" y="525802"/>
                  </a:cubicBezTo>
                  <a:lnTo>
                    <a:pt x="93967" y="525802"/>
                  </a:lnTo>
                  <a:cubicBezTo>
                    <a:pt x="69046" y="525802"/>
                    <a:pt x="45145" y="515902"/>
                    <a:pt x="27522" y="498279"/>
                  </a:cubicBezTo>
                  <a:cubicBezTo>
                    <a:pt x="9900" y="480657"/>
                    <a:pt x="0" y="456756"/>
                    <a:pt x="0" y="431834"/>
                  </a:cubicBezTo>
                  <a:lnTo>
                    <a:pt x="0" y="93967"/>
                  </a:lnTo>
                  <a:cubicBezTo>
                    <a:pt x="0" y="69046"/>
                    <a:pt x="9900" y="45145"/>
                    <a:pt x="27522" y="27522"/>
                  </a:cubicBezTo>
                  <a:cubicBezTo>
                    <a:pt x="45145" y="9900"/>
                    <a:pt x="69046" y="0"/>
                    <a:pt x="93967" y="0"/>
                  </a:cubicBezTo>
                  <a:close/>
                </a:path>
              </a:pathLst>
            </a:custGeom>
            <a:solidFill>
              <a:srgbClr val="C3D1E6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57150"/>
              <a:ext cx="1774225" cy="5829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-10800000">
            <a:off x="12352309" y="5332867"/>
            <a:ext cx="4611878" cy="1125460"/>
            <a:chOff x="0" y="0"/>
            <a:chExt cx="1742367" cy="425199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742367" cy="425199"/>
            </a:xfrm>
            <a:custGeom>
              <a:avLst/>
              <a:gdLst/>
              <a:ahLst/>
              <a:cxnLst/>
              <a:rect r="r" b="b" t="t" l="l"/>
              <a:pathLst>
                <a:path h="425199" w="1742367">
                  <a:moveTo>
                    <a:pt x="95685" y="0"/>
                  </a:moveTo>
                  <a:lnTo>
                    <a:pt x="1646682" y="0"/>
                  </a:lnTo>
                  <a:cubicBezTo>
                    <a:pt x="1672059" y="0"/>
                    <a:pt x="1696397" y="10081"/>
                    <a:pt x="1714341" y="28026"/>
                  </a:cubicBezTo>
                  <a:cubicBezTo>
                    <a:pt x="1732286" y="45970"/>
                    <a:pt x="1742367" y="70308"/>
                    <a:pt x="1742367" y="95685"/>
                  </a:cubicBezTo>
                  <a:lnTo>
                    <a:pt x="1742367" y="329513"/>
                  </a:lnTo>
                  <a:cubicBezTo>
                    <a:pt x="1742367" y="354891"/>
                    <a:pt x="1732286" y="379228"/>
                    <a:pt x="1714341" y="397173"/>
                  </a:cubicBezTo>
                  <a:cubicBezTo>
                    <a:pt x="1696397" y="415117"/>
                    <a:pt x="1672059" y="425199"/>
                    <a:pt x="1646682" y="425199"/>
                  </a:cubicBezTo>
                  <a:lnTo>
                    <a:pt x="95685" y="425199"/>
                  </a:lnTo>
                  <a:cubicBezTo>
                    <a:pt x="70308" y="425199"/>
                    <a:pt x="45970" y="415117"/>
                    <a:pt x="28026" y="397173"/>
                  </a:cubicBezTo>
                  <a:cubicBezTo>
                    <a:pt x="10081" y="379228"/>
                    <a:pt x="0" y="354891"/>
                    <a:pt x="0" y="329513"/>
                  </a:cubicBezTo>
                  <a:lnTo>
                    <a:pt x="0" y="95685"/>
                  </a:lnTo>
                  <a:cubicBezTo>
                    <a:pt x="0" y="70308"/>
                    <a:pt x="10081" y="45970"/>
                    <a:pt x="28026" y="28026"/>
                  </a:cubicBezTo>
                  <a:cubicBezTo>
                    <a:pt x="45970" y="10081"/>
                    <a:pt x="70308" y="0"/>
                    <a:pt x="95685" y="0"/>
                  </a:cubicBezTo>
                  <a:close/>
                </a:path>
              </a:pathLst>
            </a:custGeom>
            <a:solidFill>
              <a:srgbClr val="C3D1E6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57150"/>
              <a:ext cx="1742367" cy="4823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-10800000">
            <a:off x="6737814" y="3389523"/>
            <a:ext cx="5304204" cy="1125460"/>
            <a:chOff x="0" y="0"/>
            <a:chExt cx="2003928" cy="425199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003928" cy="425199"/>
            </a:xfrm>
            <a:custGeom>
              <a:avLst/>
              <a:gdLst/>
              <a:ahLst/>
              <a:cxnLst/>
              <a:rect r="r" b="b" t="t" l="l"/>
              <a:pathLst>
                <a:path h="425199" w="2003928">
                  <a:moveTo>
                    <a:pt x="83196" y="0"/>
                  </a:moveTo>
                  <a:lnTo>
                    <a:pt x="1920732" y="0"/>
                  </a:lnTo>
                  <a:cubicBezTo>
                    <a:pt x="1942797" y="0"/>
                    <a:pt x="1963958" y="8765"/>
                    <a:pt x="1979560" y="24368"/>
                  </a:cubicBezTo>
                  <a:cubicBezTo>
                    <a:pt x="1995163" y="39970"/>
                    <a:pt x="2003928" y="61131"/>
                    <a:pt x="2003928" y="83196"/>
                  </a:cubicBezTo>
                  <a:lnTo>
                    <a:pt x="2003928" y="342002"/>
                  </a:lnTo>
                  <a:cubicBezTo>
                    <a:pt x="2003928" y="364067"/>
                    <a:pt x="1995163" y="385229"/>
                    <a:pt x="1979560" y="400831"/>
                  </a:cubicBezTo>
                  <a:cubicBezTo>
                    <a:pt x="1963958" y="416433"/>
                    <a:pt x="1942797" y="425199"/>
                    <a:pt x="1920732" y="425199"/>
                  </a:cubicBezTo>
                  <a:lnTo>
                    <a:pt x="83196" y="425199"/>
                  </a:lnTo>
                  <a:cubicBezTo>
                    <a:pt x="37248" y="425199"/>
                    <a:pt x="0" y="387950"/>
                    <a:pt x="0" y="342002"/>
                  </a:cubicBezTo>
                  <a:lnTo>
                    <a:pt x="0" y="83196"/>
                  </a:lnTo>
                  <a:cubicBezTo>
                    <a:pt x="0" y="37248"/>
                    <a:pt x="37248" y="0"/>
                    <a:pt x="83196" y="0"/>
                  </a:cubicBezTo>
                  <a:close/>
                </a:path>
              </a:pathLst>
            </a:custGeom>
            <a:solidFill>
              <a:srgbClr val="94B8ED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57150"/>
              <a:ext cx="2003928" cy="4823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13105951" y="8093126"/>
            <a:ext cx="5182049" cy="2046910"/>
          </a:xfrm>
          <a:custGeom>
            <a:avLst/>
            <a:gdLst/>
            <a:ahLst/>
            <a:cxnLst/>
            <a:rect r="r" b="b" t="t" l="l"/>
            <a:pathLst>
              <a:path h="2046910" w="5182049">
                <a:moveTo>
                  <a:pt x="0" y="0"/>
                </a:moveTo>
                <a:lnTo>
                  <a:pt x="5182049" y="0"/>
                </a:lnTo>
                <a:lnTo>
                  <a:pt x="5182049" y="2046909"/>
                </a:lnTo>
                <a:lnTo>
                  <a:pt x="0" y="2046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4582862" y="7842748"/>
            <a:ext cx="5828458" cy="2302241"/>
          </a:xfrm>
          <a:custGeom>
            <a:avLst/>
            <a:gdLst/>
            <a:ahLst/>
            <a:cxnLst/>
            <a:rect r="r" b="b" t="t" l="l"/>
            <a:pathLst>
              <a:path h="2302241" w="5828458">
                <a:moveTo>
                  <a:pt x="0" y="0"/>
                </a:moveTo>
                <a:lnTo>
                  <a:pt x="5828458" y="0"/>
                </a:lnTo>
                <a:lnTo>
                  <a:pt x="5828458" y="2302241"/>
                </a:lnTo>
                <a:lnTo>
                  <a:pt x="0" y="23022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331529" y="7607942"/>
            <a:ext cx="5182049" cy="2046910"/>
          </a:xfrm>
          <a:custGeom>
            <a:avLst/>
            <a:gdLst/>
            <a:ahLst/>
            <a:cxnLst/>
            <a:rect r="r" b="b" t="t" l="l"/>
            <a:pathLst>
              <a:path h="2046910" w="5182049">
                <a:moveTo>
                  <a:pt x="0" y="0"/>
                </a:moveTo>
                <a:lnTo>
                  <a:pt x="5182049" y="0"/>
                </a:lnTo>
                <a:lnTo>
                  <a:pt x="5182049" y="2046910"/>
                </a:lnTo>
                <a:lnTo>
                  <a:pt x="0" y="2046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208729" y="7714295"/>
            <a:ext cx="3427649" cy="1427088"/>
            <a:chOff x="0" y="0"/>
            <a:chExt cx="2888979" cy="1202814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888979" cy="1202814"/>
            </a:xfrm>
            <a:custGeom>
              <a:avLst/>
              <a:gdLst/>
              <a:ahLst/>
              <a:cxnLst/>
              <a:rect r="r" b="b" t="t" l="l"/>
              <a:pathLst>
                <a:path h="1202814" w="2888979">
                  <a:moveTo>
                    <a:pt x="63243" y="0"/>
                  </a:moveTo>
                  <a:lnTo>
                    <a:pt x="2825736" y="0"/>
                  </a:lnTo>
                  <a:cubicBezTo>
                    <a:pt x="2842509" y="0"/>
                    <a:pt x="2858595" y="6663"/>
                    <a:pt x="2870455" y="18523"/>
                  </a:cubicBezTo>
                  <a:cubicBezTo>
                    <a:pt x="2882316" y="30384"/>
                    <a:pt x="2888979" y="46470"/>
                    <a:pt x="2888979" y="63243"/>
                  </a:cubicBezTo>
                  <a:lnTo>
                    <a:pt x="2888979" y="1139572"/>
                  </a:lnTo>
                  <a:cubicBezTo>
                    <a:pt x="2888979" y="1174500"/>
                    <a:pt x="2860664" y="1202814"/>
                    <a:pt x="2825736" y="1202814"/>
                  </a:cubicBezTo>
                  <a:lnTo>
                    <a:pt x="63243" y="1202814"/>
                  </a:lnTo>
                  <a:cubicBezTo>
                    <a:pt x="28315" y="1202814"/>
                    <a:pt x="0" y="1174500"/>
                    <a:pt x="0" y="1139572"/>
                  </a:cubicBezTo>
                  <a:lnTo>
                    <a:pt x="0" y="63243"/>
                  </a:lnTo>
                  <a:cubicBezTo>
                    <a:pt x="0" y="28315"/>
                    <a:pt x="28315" y="0"/>
                    <a:pt x="63243" y="0"/>
                  </a:cubicBezTo>
                  <a:close/>
                </a:path>
              </a:pathLst>
            </a:custGeom>
            <a:solidFill>
              <a:srgbClr val="E9EBF4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47625"/>
              <a:ext cx="2888979" cy="12504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208729" y="7657879"/>
            <a:ext cx="3427649" cy="1483504"/>
            <a:chOff x="0" y="0"/>
            <a:chExt cx="2888979" cy="1250365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2888979" cy="1250365"/>
            </a:xfrm>
            <a:custGeom>
              <a:avLst/>
              <a:gdLst/>
              <a:ahLst/>
              <a:cxnLst/>
              <a:rect r="r" b="b" t="t" l="l"/>
              <a:pathLst>
                <a:path h="1250365" w="2888979">
                  <a:moveTo>
                    <a:pt x="63243" y="0"/>
                  </a:moveTo>
                  <a:lnTo>
                    <a:pt x="2825736" y="0"/>
                  </a:lnTo>
                  <a:cubicBezTo>
                    <a:pt x="2842509" y="0"/>
                    <a:pt x="2858595" y="6663"/>
                    <a:pt x="2870455" y="18523"/>
                  </a:cubicBezTo>
                  <a:cubicBezTo>
                    <a:pt x="2882316" y="30384"/>
                    <a:pt x="2888979" y="46470"/>
                    <a:pt x="2888979" y="63243"/>
                  </a:cubicBezTo>
                  <a:lnTo>
                    <a:pt x="2888979" y="1187122"/>
                  </a:lnTo>
                  <a:cubicBezTo>
                    <a:pt x="2888979" y="1222050"/>
                    <a:pt x="2860664" y="1250365"/>
                    <a:pt x="2825736" y="1250365"/>
                  </a:cubicBezTo>
                  <a:lnTo>
                    <a:pt x="63243" y="1250365"/>
                  </a:lnTo>
                  <a:cubicBezTo>
                    <a:pt x="28315" y="1250365"/>
                    <a:pt x="0" y="1222050"/>
                    <a:pt x="0" y="1187122"/>
                  </a:cubicBezTo>
                  <a:lnTo>
                    <a:pt x="0" y="63243"/>
                  </a:lnTo>
                  <a:cubicBezTo>
                    <a:pt x="0" y="28315"/>
                    <a:pt x="28315" y="0"/>
                    <a:pt x="63243" y="0"/>
                  </a:cubicBezTo>
                  <a:close/>
                </a:path>
              </a:pathLst>
            </a:custGeom>
            <a:solidFill>
              <a:srgbClr val="FCFDFE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85725"/>
              <a:ext cx="2888979" cy="1336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888"/>
                </a:lnSpc>
              </a:pP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5329445" y="7772754"/>
            <a:ext cx="5444774" cy="1692673"/>
          </a:xfrm>
          <a:custGeom>
            <a:avLst/>
            <a:gdLst/>
            <a:ahLst/>
            <a:cxnLst/>
            <a:rect r="r" b="b" t="t" l="l"/>
            <a:pathLst>
              <a:path h="1692673" w="5444774">
                <a:moveTo>
                  <a:pt x="0" y="0"/>
                </a:moveTo>
                <a:lnTo>
                  <a:pt x="5444774" y="0"/>
                </a:lnTo>
                <a:lnTo>
                  <a:pt x="5444774" y="1692673"/>
                </a:lnTo>
                <a:lnTo>
                  <a:pt x="0" y="1692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20377" t="-36938" r="0" b="-16010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0">
            <a:off x="5329445" y="7714295"/>
            <a:ext cx="4335291" cy="1483504"/>
            <a:chOff x="0" y="0"/>
            <a:chExt cx="3653981" cy="1250365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3653981" cy="1250365"/>
            </a:xfrm>
            <a:custGeom>
              <a:avLst/>
              <a:gdLst/>
              <a:ahLst/>
              <a:cxnLst/>
              <a:rect r="r" b="b" t="t" l="l"/>
              <a:pathLst>
                <a:path h="1250365" w="3653981">
                  <a:moveTo>
                    <a:pt x="50002" y="0"/>
                  </a:moveTo>
                  <a:lnTo>
                    <a:pt x="3603979" y="0"/>
                  </a:lnTo>
                  <a:cubicBezTo>
                    <a:pt x="3617240" y="0"/>
                    <a:pt x="3629958" y="5268"/>
                    <a:pt x="3639336" y="14645"/>
                  </a:cubicBezTo>
                  <a:cubicBezTo>
                    <a:pt x="3648713" y="24022"/>
                    <a:pt x="3653981" y="36741"/>
                    <a:pt x="3653981" y="50002"/>
                  </a:cubicBezTo>
                  <a:lnTo>
                    <a:pt x="3653981" y="1200363"/>
                  </a:lnTo>
                  <a:cubicBezTo>
                    <a:pt x="3653981" y="1227978"/>
                    <a:pt x="3631594" y="1250365"/>
                    <a:pt x="3603979" y="1250365"/>
                  </a:cubicBezTo>
                  <a:lnTo>
                    <a:pt x="50002" y="1250365"/>
                  </a:lnTo>
                  <a:cubicBezTo>
                    <a:pt x="22387" y="1250365"/>
                    <a:pt x="0" y="1227978"/>
                    <a:pt x="0" y="1200363"/>
                  </a:cubicBezTo>
                  <a:lnTo>
                    <a:pt x="0" y="50002"/>
                  </a:lnTo>
                  <a:cubicBezTo>
                    <a:pt x="0" y="22387"/>
                    <a:pt x="22387" y="0"/>
                    <a:pt x="50002" y="0"/>
                  </a:cubicBezTo>
                  <a:close/>
                </a:path>
              </a:pathLst>
            </a:custGeom>
            <a:solidFill>
              <a:srgbClr val="E9EBF4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47625"/>
              <a:ext cx="3653981" cy="12979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4888458" y="7607942"/>
            <a:ext cx="4776279" cy="2006311"/>
            <a:chOff x="0" y="0"/>
            <a:chExt cx="4025665" cy="169101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4025665" cy="1691010"/>
            </a:xfrm>
            <a:custGeom>
              <a:avLst/>
              <a:gdLst/>
              <a:ahLst/>
              <a:cxnLst/>
              <a:rect r="r" b="b" t="t" l="l"/>
              <a:pathLst>
                <a:path h="1691010" w="4025665">
                  <a:moveTo>
                    <a:pt x="45385" y="0"/>
                  </a:moveTo>
                  <a:lnTo>
                    <a:pt x="3980279" y="0"/>
                  </a:lnTo>
                  <a:cubicBezTo>
                    <a:pt x="4005345" y="0"/>
                    <a:pt x="4025665" y="20320"/>
                    <a:pt x="4025665" y="45385"/>
                  </a:cubicBezTo>
                  <a:lnTo>
                    <a:pt x="4025665" y="1645625"/>
                  </a:lnTo>
                  <a:cubicBezTo>
                    <a:pt x="4025665" y="1670691"/>
                    <a:pt x="4005345" y="1691010"/>
                    <a:pt x="3980279" y="1691010"/>
                  </a:cubicBezTo>
                  <a:lnTo>
                    <a:pt x="45385" y="1691010"/>
                  </a:lnTo>
                  <a:cubicBezTo>
                    <a:pt x="33349" y="1691010"/>
                    <a:pt x="21805" y="1686229"/>
                    <a:pt x="13293" y="1677717"/>
                  </a:cubicBezTo>
                  <a:cubicBezTo>
                    <a:pt x="4782" y="1669206"/>
                    <a:pt x="0" y="1657662"/>
                    <a:pt x="0" y="1645625"/>
                  </a:cubicBezTo>
                  <a:lnTo>
                    <a:pt x="0" y="45385"/>
                  </a:lnTo>
                  <a:cubicBezTo>
                    <a:pt x="0" y="20320"/>
                    <a:pt x="20320" y="0"/>
                    <a:pt x="45385" y="0"/>
                  </a:cubicBezTo>
                  <a:close/>
                </a:path>
              </a:pathLst>
            </a:custGeom>
            <a:solidFill>
              <a:srgbClr val="FCFDFE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47625"/>
              <a:ext cx="4025665" cy="17386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TextBox 45" id="45"/>
          <p:cNvSpPr txBox="true"/>
          <p:nvPr/>
        </p:nvSpPr>
        <p:spPr>
          <a:xfrm rot="0">
            <a:off x="5073099" y="7861798"/>
            <a:ext cx="4364402" cy="151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Ոստիկանության վերապրոֆիլավորում «Միջազգային խաղաղության եվ բարգավաճման թրամփի ուղի» (TRIPP Route) ծրագրի շրջանակներում</a:t>
            </a:r>
          </a:p>
        </p:txBody>
      </p:sp>
      <p:sp>
        <p:nvSpPr>
          <p:cNvPr name="Freeform 46" id="46"/>
          <p:cNvSpPr/>
          <p:nvPr/>
        </p:nvSpPr>
        <p:spPr>
          <a:xfrm flipH="false" flipV="false" rot="0">
            <a:off x="9217517" y="7607942"/>
            <a:ext cx="5182049" cy="2046910"/>
          </a:xfrm>
          <a:custGeom>
            <a:avLst/>
            <a:gdLst/>
            <a:ahLst/>
            <a:cxnLst/>
            <a:rect r="r" b="b" t="t" l="l"/>
            <a:pathLst>
              <a:path h="2046910" w="5182049">
                <a:moveTo>
                  <a:pt x="0" y="0"/>
                </a:moveTo>
                <a:lnTo>
                  <a:pt x="5182049" y="0"/>
                </a:lnTo>
                <a:lnTo>
                  <a:pt x="5182049" y="2046910"/>
                </a:lnTo>
                <a:lnTo>
                  <a:pt x="0" y="2046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0" t="0" r="0" b="0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0">
            <a:off x="10094717" y="7714295"/>
            <a:ext cx="3427649" cy="1483504"/>
            <a:chOff x="0" y="0"/>
            <a:chExt cx="2888979" cy="1250365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2888979" cy="1250365"/>
            </a:xfrm>
            <a:custGeom>
              <a:avLst/>
              <a:gdLst/>
              <a:ahLst/>
              <a:cxnLst/>
              <a:rect r="r" b="b" t="t" l="l"/>
              <a:pathLst>
                <a:path h="1250365" w="2888979">
                  <a:moveTo>
                    <a:pt x="63243" y="0"/>
                  </a:moveTo>
                  <a:lnTo>
                    <a:pt x="2825736" y="0"/>
                  </a:lnTo>
                  <a:cubicBezTo>
                    <a:pt x="2842509" y="0"/>
                    <a:pt x="2858595" y="6663"/>
                    <a:pt x="2870455" y="18523"/>
                  </a:cubicBezTo>
                  <a:cubicBezTo>
                    <a:pt x="2882316" y="30384"/>
                    <a:pt x="2888979" y="46470"/>
                    <a:pt x="2888979" y="63243"/>
                  </a:cubicBezTo>
                  <a:lnTo>
                    <a:pt x="2888979" y="1187122"/>
                  </a:lnTo>
                  <a:cubicBezTo>
                    <a:pt x="2888979" y="1222050"/>
                    <a:pt x="2860664" y="1250365"/>
                    <a:pt x="2825736" y="1250365"/>
                  </a:cubicBezTo>
                  <a:lnTo>
                    <a:pt x="63243" y="1250365"/>
                  </a:lnTo>
                  <a:cubicBezTo>
                    <a:pt x="28315" y="1250365"/>
                    <a:pt x="0" y="1222050"/>
                    <a:pt x="0" y="1187122"/>
                  </a:cubicBezTo>
                  <a:lnTo>
                    <a:pt x="0" y="63243"/>
                  </a:lnTo>
                  <a:cubicBezTo>
                    <a:pt x="0" y="28315"/>
                    <a:pt x="28315" y="0"/>
                    <a:pt x="63243" y="0"/>
                  </a:cubicBezTo>
                  <a:close/>
                </a:path>
              </a:pathLst>
            </a:custGeom>
            <a:solidFill>
              <a:srgbClr val="E9EBF4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47625"/>
              <a:ext cx="2888979" cy="12979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10094717" y="7657879"/>
            <a:ext cx="3427649" cy="1956375"/>
            <a:chOff x="0" y="0"/>
            <a:chExt cx="2888979" cy="1648922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2888979" cy="1648922"/>
            </a:xfrm>
            <a:custGeom>
              <a:avLst/>
              <a:gdLst/>
              <a:ahLst/>
              <a:cxnLst/>
              <a:rect r="r" b="b" t="t" l="l"/>
              <a:pathLst>
                <a:path h="1648922" w="2888979">
                  <a:moveTo>
                    <a:pt x="63243" y="0"/>
                  </a:moveTo>
                  <a:lnTo>
                    <a:pt x="2825736" y="0"/>
                  </a:lnTo>
                  <a:cubicBezTo>
                    <a:pt x="2842509" y="0"/>
                    <a:pt x="2858595" y="6663"/>
                    <a:pt x="2870455" y="18523"/>
                  </a:cubicBezTo>
                  <a:cubicBezTo>
                    <a:pt x="2882316" y="30384"/>
                    <a:pt x="2888979" y="46470"/>
                    <a:pt x="2888979" y="63243"/>
                  </a:cubicBezTo>
                  <a:lnTo>
                    <a:pt x="2888979" y="1585679"/>
                  </a:lnTo>
                  <a:cubicBezTo>
                    <a:pt x="2888979" y="1620607"/>
                    <a:pt x="2860664" y="1648922"/>
                    <a:pt x="2825736" y="1648922"/>
                  </a:cubicBezTo>
                  <a:lnTo>
                    <a:pt x="63243" y="1648922"/>
                  </a:lnTo>
                  <a:cubicBezTo>
                    <a:pt x="28315" y="1648922"/>
                    <a:pt x="0" y="1620607"/>
                    <a:pt x="0" y="1585679"/>
                  </a:cubicBezTo>
                  <a:lnTo>
                    <a:pt x="0" y="63243"/>
                  </a:lnTo>
                  <a:cubicBezTo>
                    <a:pt x="0" y="28315"/>
                    <a:pt x="28315" y="0"/>
                    <a:pt x="63243" y="0"/>
                  </a:cubicBezTo>
                  <a:close/>
                </a:path>
              </a:pathLst>
            </a:custGeom>
            <a:solidFill>
              <a:srgbClr val="FCFDFE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47625"/>
              <a:ext cx="2888979" cy="1696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Freeform 53" id="53"/>
          <p:cNvSpPr/>
          <p:nvPr/>
        </p:nvSpPr>
        <p:spPr>
          <a:xfrm flipH="false" flipV="false" rot="0">
            <a:off x="13105951" y="7607942"/>
            <a:ext cx="5182049" cy="2046910"/>
          </a:xfrm>
          <a:custGeom>
            <a:avLst/>
            <a:gdLst/>
            <a:ahLst/>
            <a:cxnLst/>
            <a:rect r="r" b="b" t="t" l="l"/>
            <a:pathLst>
              <a:path h="2046910" w="5182049">
                <a:moveTo>
                  <a:pt x="0" y="0"/>
                </a:moveTo>
                <a:lnTo>
                  <a:pt x="5182049" y="0"/>
                </a:lnTo>
                <a:lnTo>
                  <a:pt x="5182049" y="2046910"/>
                </a:lnTo>
                <a:lnTo>
                  <a:pt x="0" y="2046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0" t="0" r="0" b="0"/>
            </a:stretch>
          </a:blipFill>
        </p:spPr>
      </p:sp>
      <p:grpSp>
        <p:nvGrpSpPr>
          <p:cNvPr name="Group 54" id="54"/>
          <p:cNvGrpSpPr/>
          <p:nvPr/>
        </p:nvGrpSpPr>
        <p:grpSpPr>
          <a:xfrm rot="0">
            <a:off x="13983151" y="7714295"/>
            <a:ext cx="3427649" cy="1483504"/>
            <a:chOff x="0" y="0"/>
            <a:chExt cx="2888979" cy="1250365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2888979" cy="1250365"/>
            </a:xfrm>
            <a:custGeom>
              <a:avLst/>
              <a:gdLst/>
              <a:ahLst/>
              <a:cxnLst/>
              <a:rect r="r" b="b" t="t" l="l"/>
              <a:pathLst>
                <a:path h="1250365" w="2888979">
                  <a:moveTo>
                    <a:pt x="63243" y="0"/>
                  </a:moveTo>
                  <a:lnTo>
                    <a:pt x="2825736" y="0"/>
                  </a:lnTo>
                  <a:cubicBezTo>
                    <a:pt x="2842509" y="0"/>
                    <a:pt x="2858595" y="6663"/>
                    <a:pt x="2870455" y="18523"/>
                  </a:cubicBezTo>
                  <a:cubicBezTo>
                    <a:pt x="2882316" y="30384"/>
                    <a:pt x="2888979" y="46470"/>
                    <a:pt x="2888979" y="63243"/>
                  </a:cubicBezTo>
                  <a:lnTo>
                    <a:pt x="2888979" y="1187122"/>
                  </a:lnTo>
                  <a:cubicBezTo>
                    <a:pt x="2888979" y="1222050"/>
                    <a:pt x="2860664" y="1250365"/>
                    <a:pt x="2825736" y="1250365"/>
                  </a:cubicBezTo>
                  <a:lnTo>
                    <a:pt x="63243" y="1250365"/>
                  </a:lnTo>
                  <a:cubicBezTo>
                    <a:pt x="28315" y="1250365"/>
                    <a:pt x="0" y="1222050"/>
                    <a:pt x="0" y="1187122"/>
                  </a:cubicBezTo>
                  <a:lnTo>
                    <a:pt x="0" y="63243"/>
                  </a:lnTo>
                  <a:cubicBezTo>
                    <a:pt x="0" y="28315"/>
                    <a:pt x="28315" y="0"/>
                    <a:pt x="63243" y="0"/>
                  </a:cubicBezTo>
                  <a:close/>
                </a:path>
              </a:pathLst>
            </a:custGeom>
            <a:solidFill>
              <a:srgbClr val="E9EBF4"/>
            </a:solidFill>
          </p:spPr>
        </p:sp>
        <p:sp>
          <p:nvSpPr>
            <p:cNvPr name="TextBox 56" id="56"/>
            <p:cNvSpPr txBox="true"/>
            <p:nvPr/>
          </p:nvSpPr>
          <p:spPr>
            <a:xfrm>
              <a:off x="0" y="-47625"/>
              <a:ext cx="2888979" cy="12979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grpSp>
        <p:nvGrpSpPr>
          <p:cNvPr name="Group 57" id="57"/>
          <p:cNvGrpSpPr/>
          <p:nvPr/>
        </p:nvGrpSpPr>
        <p:grpSpPr>
          <a:xfrm rot="0">
            <a:off x="13983151" y="7657879"/>
            <a:ext cx="3427649" cy="1956375"/>
            <a:chOff x="0" y="0"/>
            <a:chExt cx="2888979" cy="1648922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2888979" cy="1648922"/>
            </a:xfrm>
            <a:custGeom>
              <a:avLst/>
              <a:gdLst/>
              <a:ahLst/>
              <a:cxnLst/>
              <a:rect r="r" b="b" t="t" l="l"/>
              <a:pathLst>
                <a:path h="1648922" w="2888979">
                  <a:moveTo>
                    <a:pt x="63243" y="0"/>
                  </a:moveTo>
                  <a:lnTo>
                    <a:pt x="2825736" y="0"/>
                  </a:lnTo>
                  <a:cubicBezTo>
                    <a:pt x="2842509" y="0"/>
                    <a:pt x="2858595" y="6663"/>
                    <a:pt x="2870455" y="18523"/>
                  </a:cubicBezTo>
                  <a:cubicBezTo>
                    <a:pt x="2882316" y="30384"/>
                    <a:pt x="2888979" y="46470"/>
                    <a:pt x="2888979" y="63243"/>
                  </a:cubicBezTo>
                  <a:lnTo>
                    <a:pt x="2888979" y="1585679"/>
                  </a:lnTo>
                  <a:cubicBezTo>
                    <a:pt x="2888979" y="1620607"/>
                    <a:pt x="2860664" y="1648922"/>
                    <a:pt x="2825736" y="1648922"/>
                  </a:cubicBezTo>
                  <a:lnTo>
                    <a:pt x="63243" y="1648922"/>
                  </a:lnTo>
                  <a:cubicBezTo>
                    <a:pt x="28315" y="1648922"/>
                    <a:pt x="0" y="1620607"/>
                    <a:pt x="0" y="1585679"/>
                  </a:cubicBezTo>
                  <a:lnTo>
                    <a:pt x="0" y="63243"/>
                  </a:lnTo>
                  <a:cubicBezTo>
                    <a:pt x="0" y="28315"/>
                    <a:pt x="28315" y="0"/>
                    <a:pt x="63243" y="0"/>
                  </a:cubicBezTo>
                  <a:close/>
                </a:path>
              </a:pathLst>
            </a:custGeom>
            <a:solidFill>
              <a:srgbClr val="FCFDFE"/>
            </a:solidFill>
          </p:spPr>
        </p:sp>
        <p:sp>
          <p:nvSpPr>
            <p:cNvPr name="TextBox 59" id="59"/>
            <p:cNvSpPr txBox="true"/>
            <p:nvPr/>
          </p:nvSpPr>
          <p:spPr>
            <a:xfrm>
              <a:off x="0" y="-47625"/>
              <a:ext cx="2888979" cy="16965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88"/>
                </a:lnSpc>
              </a:pPr>
            </a:p>
          </p:txBody>
        </p:sp>
      </p:grpSp>
      <p:sp>
        <p:nvSpPr>
          <p:cNvPr name="Freeform 60" id="60"/>
          <p:cNvSpPr/>
          <p:nvPr/>
        </p:nvSpPr>
        <p:spPr>
          <a:xfrm flipH="false" flipV="false" rot="0">
            <a:off x="3751154" y="6866777"/>
            <a:ext cx="1055175" cy="1016925"/>
          </a:xfrm>
          <a:custGeom>
            <a:avLst/>
            <a:gdLst/>
            <a:ahLst/>
            <a:cxnLst/>
            <a:rect r="r" b="b" t="t" l="l"/>
            <a:pathLst>
              <a:path h="1016925" w="1055175">
                <a:moveTo>
                  <a:pt x="0" y="0"/>
                </a:moveTo>
                <a:lnTo>
                  <a:pt x="1055175" y="0"/>
                </a:lnTo>
                <a:lnTo>
                  <a:pt x="1055175" y="1016925"/>
                </a:lnTo>
                <a:lnTo>
                  <a:pt x="0" y="1016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2901443" y="7091564"/>
            <a:ext cx="1003316" cy="1003316"/>
          </a:xfrm>
          <a:custGeom>
            <a:avLst/>
            <a:gdLst/>
            <a:ahLst/>
            <a:cxnLst/>
            <a:rect r="r" b="b" t="t" l="l"/>
            <a:pathLst>
              <a:path h="1003316" w="1003316">
                <a:moveTo>
                  <a:pt x="0" y="0"/>
                </a:moveTo>
                <a:lnTo>
                  <a:pt x="1003315" y="0"/>
                </a:lnTo>
                <a:lnTo>
                  <a:pt x="1003315" y="1003315"/>
                </a:lnTo>
                <a:lnTo>
                  <a:pt x="0" y="10033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16523641" y="7091564"/>
            <a:ext cx="1311016" cy="951083"/>
          </a:xfrm>
          <a:custGeom>
            <a:avLst/>
            <a:gdLst/>
            <a:ahLst/>
            <a:cxnLst/>
            <a:rect r="r" b="b" t="t" l="l"/>
            <a:pathLst>
              <a:path h="951083" w="1311016">
                <a:moveTo>
                  <a:pt x="0" y="0"/>
                </a:moveTo>
                <a:lnTo>
                  <a:pt x="1311016" y="0"/>
                </a:lnTo>
                <a:lnTo>
                  <a:pt x="1311016" y="951082"/>
                </a:lnTo>
                <a:lnTo>
                  <a:pt x="0" y="9510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8818550" y="7091564"/>
            <a:ext cx="1133354" cy="1188314"/>
          </a:xfrm>
          <a:custGeom>
            <a:avLst/>
            <a:gdLst/>
            <a:ahLst/>
            <a:cxnLst/>
            <a:rect r="r" b="b" t="t" l="l"/>
            <a:pathLst>
              <a:path h="1188314" w="1133354">
                <a:moveTo>
                  <a:pt x="0" y="0"/>
                </a:moveTo>
                <a:lnTo>
                  <a:pt x="1133355" y="0"/>
                </a:lnTo>
                <a:lnTo>
                  <a:pt x="1133355" y="1188313"/>
                </a:lnTo>
                <a:lnTo>
                  <a:pt x="0" y="11883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4" id="64"/>
          <p:cNvSpPr txBox="true"/>
          <p:nvPr/>
        </p:nvSpPr>
        <p:spPr>
          <a:xfrm rot="0">
            <a:off x="1187790" y="3182777"/>
            <a:ext cx="5083216" cy="52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Քաղաքացիության ինստիտուտի խորքային բարեփոխումներ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2313096" y="2820991"/>
            <a:ext cx="4554705" cy="1160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6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ՀՀ-ԵՄ</a:t>
            </a: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 վիզաների ազատականացման գործընթացի քայլերի հաջորդականության հստակեցում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409239" y="4307391"/>
            <a:ext cx="4667974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Մ</a:t>
            </a: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ասնավոր գործընկերոջ կողմից անձը հաստատող փաստաթղթերի տրամադրման գրասենյակներ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392220" y="5516647"/>
            <a:ext cx="4717868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Բ</a:t>
            </a: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նակչության պետական ռեգիստրի նոր համակարգի գործարկում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7196925" y="4707865"/>
            <a:ext cx="4481151" cy="1022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Անտ</a:t>
            </a: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առային հրդեհների կանխարգելման համակարգի արդյունավետության բարձրացում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7410580" y="6013049"/>
            <a:ext cx="3958671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Նյութ</a:t>
            </a: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ական պահուստի հայեցակարգի վերջնականացում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12313096" y="4422494"/>
            <a:ext cx="4664716" cy="52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Քրե</a:t>
            </a: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ական ոստիկանության թվայնացման գործընթաց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2565463" y="5517772"/>
            <a:ext cx="4159446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Հանց</a:t>
            </a: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ավորության տվյալների վարման ԹՎԱՅԻՆ ՀԱՄԱԿԱՐԳԻ ԱՐԴԻԱԿԱՆԱՑՈՒՄ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7091280" y="3700276"/>
            <a:ext cx="4441531" cy="52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Կամավոր</a:t>
            </a: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ական փրկարարական շարժման զարգացում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2370416" y="732131"/>
            <a:ext cx="6019477" cy="1764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2026</a:t>
            </a: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 թ․</a:t>
            </a:r>
          </a:p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ԱՆԵԼԻՔՆԵՐ</a:t>
            </a:r>
          </a:p>
          <a:p>
            <a:pPr algn="l">
              <a:lnSpc>
                <a:spcPts val="4635"/>
              </a:lnSpc>
            </a:pPr>
          </a:p>
        </p:txBody>
      </p:sp>
      <p:sp>
        <p:nvSpPr>
          <p:cNvPr name="TextBox 74" id="74"/>
          <p:cNvSpPr txBox="true"/>
          <p:nvPr/>
        </p:nvSpPr>
        <p:spPr>
          <a:xfrm rot="0">
            <a:off x="1392478" y="7802364"/>
            <a:ext cx="3060668" cy="1270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Ոստիկանության ծառայողների համար հոգեբանական աջակցության մեխանիզմի ներդրում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10310845" y="7782279"/>
            <a:ext cx="3478984" cy="176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Անչափահասների շրջանում թմրամիջոցների գործածման սքրինինգային թեստավորման մեխանիզմի ներդրում 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14213634" y="8177813"/>
            <a:ext cx="2966683" cy="1022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Նոր սոցիալական ծրագիր Ոստիկանության ծառայողների համար</a:t>
            </a:r>
          </a:p>
        </p:txBody>
      </p:sp>
      <p:grpSp>
        <p:nvGrpSpPr>
          <p:cNvPr name="Group 77" id="77"/>
          <p:cNvGrpSpPr/>
          <p:nvPr/>
        </p:nvGrpSpPr>
        <p:grpSpPr>
          <a:xfrm rot="-10800000">
            <a:off x="6737814" y="1987838"/>
            <a:ext cx="5304204" cy="1315960"/>
            <a:chOff x="0" y="0"/>
            <a:chExt cx="2003928" cy="497170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2003928" cy="497170"/>
            </a:xfrm>
            <a:custGeom>
              <a:avLst/>
              <a:gdLst/>
              <a:ahLst/>
              <a:cxnLst/>
              <a:rect r="r" b="b" t="t" l="l"/>
              <a:pathLst>
                <a:path h="497170" w="2003928">
                  <a:moveTo>
                    <a:pt x="83196" y="0"/>
                  </a:moveTo>
                  <a:lnTo>
                    <a:pt x="1920732" y="0"/>
                  </a:lnTo>
                  <a:cubicBezTo>
                    <a:pt x="1942797" y="0"/>
                    <a:pt x="1963958" y="8765"/>
                    <a:pt x="1979560" y="24368"/>
                  </a:cubicBezTo>
                  <a:cubicBezTo>
                    <a:pt x="1995163" y="39970"/>
                    <a:pt x="2003928" y="61131"/>
                    <a:pt x="2003928" y="83196"/>
                  </a:cubicBezTo>
                  <a:lnTo>
                    <a:pt x="2003928" y="413973"/>
                  </a:lnTo>
                  <a:cubicBezTo>
                    <a:pt x="2003928" y="459921"/>
                    <a:pt x="1966680" y="497170"/>
                    <a:pt x="1920732" y="497170"/>
                  </a:cubicBezTo>
                  <a:lnTo>
                    <a:pt x="83196" y="497170"/>
                  </a:lnTo>
                  <a:cubicBezTo>
                    <a:pt x="61131" y="497170"/>
                    <a:pt x="39970" y="488404"/>
                    <a:pt x="24368" y="472802"/>
                  </a:cubicBezTo>
                  <a:cubicBezTo>
                    <a:pt x="8765" y="457200"/>
                    <a:pt x="0" y="436038"/>
                    <a:pt x="0" y="413973"/>
                  </a:cubicBezTo>
                  <a:lnTo>
                    <a:pt x="0" y="83196"/>
                  </a:lnTo>
                  <a:cubicBezTo>
                    <a:pt x="0" y="37248"/>
                    <a:pt x="37248" y="0"/>
                    <a:pt x="83196" y="0"/>
                  </a:cubicBezTo>
                  <a:close/>
                </a:path>
              </a:pathLst>
            </a:custGeom>
            <a:solidFill>
              <a:srgbClr val="CAD3DE"/>
            </a:solidFill>
          </p:spPr>
        </p:sp>
        <p:sp>
          <p:nvSpPr>
            <p:cNvPr name="TextBox 79" id="79"/>
            <p:cNvSpPr txBox="true"/>
            <p:nvPr/>
          </p:nvSpPr>
          <p:spPr>
            <a:xfrm>
              <a:off x="0" y="-57150"/>
              <a:ext cx="2003928" cy="5543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9"/>
                </a:lnSpc>
              </a:pPr>
            </a:p>
          </p:txBody>
        </p:sp>
      </p:grpSp>
      <p:sp>
        <p:nvSpPr>
          <p:cNvPr name="TextBox 80" id="80"/>
          <p:cNvSpPr txBox="true"/>
          <p:nvPr/>
        </p:nvSpPr>
        <p:spPr>
          <a:xfrm rot="0">
            <a:off x="6877013" y="2144168"/>
            <a:ext cx="4870065" cy="1022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Միգրացիայի և սահմանների կառավարման փոխկապակցված, մոդեռն համակարգ, </a:t>
            </a:r>
          </a:p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ներառյալ e-gate-ի ներդրում</a:t>
            </a:r>
          </a:p>
        </p:txBody>
      </p:sp>
      <p:sp>
        <p:nvSpPr>
          <p:cNvPr name="Freeform 81" id="81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2" id="82"/>
          <p:cNvSpPr txBox="true"/>
          <p:nvPr/>
        </p:nvSpPr>
        <p:spPr>
          <a:xfrm rot="0">
            <a:off x="16554676" y="9296400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62745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36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71212" y="-1902179"/>
            <a:ext cx="10584586" cy="11490462"/>
          </a:xfrm>
          <a:custGeom>
            <a:avLst/>
            <a:gdLst/>
            <a:ahLst/>
            <a:cxnLst/>
            <a:rect r="r" b="b" t="t" l="l"/>
            <a:pathLst>
              <a:path h="11490462" w="10584586">
                <a:moveTo>
                  <a:pt x="0" y="0"/>
                </a:moveTo>
                <a:lnTo>
                  <a:pt x="10584586" y="0"/>
                </a:lnTo>
                <a:lnTo>
                  <a:pt x="10584586" y="11490462"/>
                </a:lnTo>
                <a:lnTo>
                  <a:pt x="0" y="11490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798741" y="5056926"/>
            <a:ext cx="2265470" cy="2256900"/>
            <a:chOff x="0" y="0"/>
            <a:chExt cx="6133605" cy="611040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133592" cy="6110351"/>
            </a:xfrm>
            <a:custGeom>
              <a:avLst/>
              <a:gdLst/>
              <a:ahLst/>
              <a:cxnLst/>
              <a:rect r="r" b="b" t="t" l="l"/>
              <a:pathLst>
                <a:path h="6110351" w="6133592">
                  <a:moveTo>
                    <a:pt x="6133592" y="3055239"/>
                  </a:moveTo>
                  <a:lnTo>
                    <a:pt x="3066796" y="0"/>
                  </a:lnTo>
                  <a:lnTo>
                    <a:pt x="0" y="0"/>
                  </a:lnTo>
                  <a:lnTo>
                    <a:pt x="6133592" y="6110351"/>
                  </a:lnTo>
                  <a:close/>
                </a:path>
              </a:pathLst>
            </a:custGeom>
            <a:blipFill>
              <a:blip r:embed="rId5"/>
              <a:stretch>
                <a:fillRect l="-38554" t="0" r="-79536" b="-23142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2724558" y="-449776"/>
            <a:ext cx="2633962" cy="2623997"/>
            <a:chOff x="0" y="0"/>
            <a:chExt cx="6133605" cy="611040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33592" cy="6110351"/>
            </a:xfrm>
            <a:custGeom>
              <a:avLst/>
              <a:gdLst/>
              <a:ahLst/>
              <a:cxnLst/>
              <a:rect r="r" b="b" t="t" l="l"/>
              <a:pathLst>
                <a:path h="6110351" w="6133592">
                  <a:moveTo>
                    <a:pt x="6133592" y="3055239"/>
                  </a:moveTo>
                  <a:lnTo>
                    <a:pt x="3066796" y="0"/>
                  </a:lnTo>
                  <a:lnTo>
                    <a:pt x="0" y="0"/>
                  </a:lnTo>
                  <a:lnTo>
                    <a:pt x="6133592" y="6110351"/>
                  </a:lnTo>
                  <a:close/>
                </a:path>
              </a:pathLst>
            </a:custGeom>
            <a:blipFill>
              <a:blip r:embed="rId6"/>
              <a:stretch>
                <a:fillRect l="-24715" t="0" r="-24715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5738558" y="498862"/>
            <a:ext cx="2325653" cy="2316855"/>
            <a:chOff x="0" y="0"/>
            <a:chExt cx="6133605" cy="611040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133592" cy="6110351"/>
            </a:xfrm>
            <a:custGeom>
              <a:avLst/>
              <a:gdLst/>
              <a:ahLst/>
              <a:cxnLst/>
              <a:rect r="r" b="b" t="t" l="l"/>
              <a:pathLst>
                <a:path h="6110351" w="6133592">
                  <a:moveTo>
                    <a:pt x="6133592" y="3055239"/>
                  </a:moveTo>
                  <a:lnTo>
                    <a:pt x="3066796" y="0"/>
                  </a:lnTo>
                  <a:lnTo>
                    <a:pt x="0" y="0"/>
                  </a:lnTo>
                  <a:lnTo>
                    <a:pt x="6133592" y="6110351"/>
                  </a:lnTo>
                  <a:close/>
                </a:path>
              </a:pathLst>
            </a:custGeom>
            <a:blipFill>
              <a:blip r:embed="rId7"/>
              <a:stretch>
                <a:fillRect l="0" t="0" r="-4949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-5400000">
            <a:off x="9112875" y="1029555"/>
            <a:ext cx="62251" cy="2908812"/>
          </a:xfrm>
          <a:custGeom>
            <a:avLst/>
            <a:gdLst/>
            <a:ahLst/>
            <a:cxnLst/>
            <a:rect r="r" b="b" t="t" l="l"/>
            <a:pathLst>
              <a:path h="2908812" w="62251">
                <a:moveTo>
                  <a:pt x="0" y="0"/>
                </a:moveTo>
                <a:lnTo>
                  <a:pt x="62250" y="0"/>
                </a:lnTo>
                <a:lnTo>
                  <a:pt x="62250" y="2908812"/>
                </a:lnTo>
                <a:lnTo>
                  <a:pt x="0" y="29088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846759" t="0" r="-6398695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684195" y="498862"/>
            <a:ext cx="2919610" cy="1898885"/>
          </a:xfrm>
          <a:custGeom>
            <a:avLst/>
            <a:gdLst/>
            <a:ahLst/>
            <a:cxnLst/>
            <a:rect r="r" b="b" t="t" l="l"/>
            <a:pathLst>
              <a:path h="1898885" w="2919610">
                <a:moveTo>
                  <a:pt x="0" y="0"/>
                </a:moveTo>
                <a:lnTo>
                  <a:pt x="2919610" y="0"/>
                </a:lnTo>
                <a:lnTo>
                  <a:pt x="2919610" y="1898885"/>
                </a:lnTo>
                <a:lnTo>
                  <a:pt x="0" y="18988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0000"/>
            </a:blip>
            <a:stretch>
              <a:fillRect l="0" t="-30076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684195" y="2482392"/>
            <a:ext cx="2919610" cy="33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89"/>
              </a:lnSpc>
            </a:pPr>
            <a:r>
              <a:rPr lang="en-US" sz="1778" spc="53">
                <a:solidFill>
                  <a:srgbClr val="040F2F"/>
                </a:solidFill>
                <a:latin typeface="Arm Hmk's Bebas Neue"/>
                <a:ea typeface="Arm Hmk's Bebas Neue"/>
                <a:cs typeface="Arm Hmk's Bebas Neue"/>
                <a:sym typeface="Arm Hmk's Bebas Neue"/>
              </a:rPr>
              <a:t>ՀՀ ՆԵՐՔԻՆ ԳՈՐԾԵՐԻ ՆԱԽԱՐԱՐՈՒԹՅՈՒՆ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17552" y="4804737"/>
            <a:ext cx="16652897" cy="725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71"/>
              </a:lnSpc>
            </a:pPr>
            <a:r>
              <a:rPr lang="en-US" sz="5109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ՇՆՈՐՀԱԿԱԼՈՒԹՅՈՒՆ</a:t>
            </a:r>
          </a:p>
        </p:txBody>
      </p:sp>
      <p:sp>
        <p:nvSpPr>
          <p:cNvPr name="Freeform 13" id="13"/>
          <p:cNvSpPr/>
          <p:nvPr/>
        </p:nvSpPr>
        <p:spPr>
          <a:xfrm flipH="true" flipV="true" rot="0">
            <a:off x="-685015" y="4569891"/>
            <a:ext cx="6926937" cy="7519776"/>
          </a:xfrm>
          <a:custGeom>
            <a:avLst/>
            <a:gdLst/>
            <a:ahLst/>
            <a:cxnLst/>
            <a:rect r="r" b="b" t="t" l="l"/>
            <a:pathLst>
              <a:path h="7519776" w="6926937">
                <a:moveTo>
                  <a:pt x="6926937" y="7519776"/>
                </a:moveTo>
                <a:lnTo>
                  <a:pt x="0" y="7519776"/>
                </a:lnTo>
                <a:lnTo>
                  <a:pt x="0" y="0"/>
                </a:lnTo>
                <a:lnTo>
                  <a:pt x="6926937" y="0"/>
                </a:lnTo>
                <a:lnTo>
                  <a:pt x="6926937" y="75197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-10800000">
            <a:off x="558614" y="5169423"/>
            <a:ext cx="2039622" cy="2031907"/>
            <a:chOff x="0" y="0"/>
            <a:chExt cx="6133605" cy="6110402"/>
          </a:xfrm>
        </p:grpSpPr>
        <p:sp>
          <p:nvSpPr>
            <p:cNvPr name="Freeform 15" id="15"/>
            <p:cNvSpPr/>
            <p:nvPr/>
          </p:nvSpPr>
          <p:spPr>
            <a:xfrm flipH="false" flipV="false" rot="-10800000">
              <a:off x="0" y="0"/>
              <a:ext cx="6133592" cy="6110351"/>
            </a:xfrm>
            <a:custGeom>
              <a:avLst/>
              <a:gdLst/>
              <a:ahLst/>
              <a:cxnLst/>
              <a:rect r="r" b="b" t="t" l="l"/>
              <a:pathLst>
                <a:path h="6110351" w="6133592">
                  <a:moveTo>
                    <a:pt x="0" y="3055112"/>
                  </a:moveTo>
                  <a:lnTo>
                    <a:pt x="3066796" y="6110351"/>
                  </a:lnTo>
                  <a:lnTo>
                    <a:pt x="6133592" y="6110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43298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-10800000">
            <a:off x="2857174" y="7556376"/>
            <a:ext cx="2039622" cy="2031907"/>
            <a:chOff x="0" y="0"/>
            <a:chExt cx="6133605" cy="6110402"/>
          </a:xfrm>
        </p:grpSpPr>
        <p:sp>
          <p:nvSpPr>
            <p:cNvPr name="Freeform 17" id="17"/>
            <p:cNvSpPr/>
            <p:nvPr/>
          </p:nvSpPr>
          <p:spPr>
            <a:xfrm flipH="false" flipV="false" rot="-10800000">
              <a:off x="0" y="0"/>
              <a:ext cx="6133592" cy="6110351"/>
            </a:xfrm>
            <a:custGeom>
              <a:avLst/>
              <a:gdLst/>
              <a:ahLst/>
              <a:cxnLst/>
              <a:rect r="r" b="b" t="t" l="l"/>
              <a:pathLst>
                <a:path h="6110351" w="6133592">
                  <a:moveTo>
                    <a:pt x="0" y="3055112"/>
                  </a:moveTo>
                  <a:lnTo>
                    <a:pt x="3066796" y="6110351"/>
                  </a:lnTo>
                  <a:lnTo>
                    <a:pt x="6133592" y="6110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8367" t="-83321" r="-132296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-10800000">
            <a:off x="931192" y="7313826"/>
            <a:ext cx="2039622" cy="2031907"/>
            <a:chOff x="0" y="0"/>
            <a:chExt cx="6133605" cy="6110402"/>
          </a:xfrm>
        </p:grpSpPr>
        <p:sp>
          <p:nvSpPr>
            <p:cNvPr name="Freeform 19" id="19"/>
            <p:cNvSpPr/>
            <p:nvPr/>
          </p:nvSpPr>
          <p:spPr>
            <a:xfrm flipH="false" flipV="false" rot="-10800000">
              <a:off x="0" y="0"/>
              <a:ext cx="6133592" cy="6110351"/>
            </a:xfrm>
            <a:custGeom>
              <a:avLst/>
              <a:gdLst/>
              <a:ahLst/>
              <a:cxnLst/>
              <a:rect r="r" b="b" t="t" l="l"/>
              <a:pathLst>
                <a:path h="6110351" w="6133592">
                  <a:moveTo>
                    <a:pt x="0" y="3055112"/>
                  </a:moveTo>
                  <a:lnTo>
                    <a:pt x="3066796" y="6110351"/>
                  </a:lnTo>
                  <a:lnTo>
                    <a:pt x="6133592" y="6110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33457" t="0" r="0" b="0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6241922" y="8842592"/>
            <a:ext cx="5804155" cy="745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62"/>
              </a:lnSpc>
            </a:pPr>
            <a:r>
              <a:rPr lang="en-US" sz="4330" spc="12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24 հունվար 2026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398044" y="612896"/>
            <a:ext cx="17249572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2025 Թ․ 2-ՐԴ ԿԻՍԱՄՅԱԿ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63893" y="1597166"/>
            <a:ext cx="16889155" cy="7761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«Ստանալ ՀՀ քաղաքացիություն և կացության իրավունք» և «Ձեռք բերել մեքենա» </a:t>
            </a: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կյանքի իրադարձությունների ճանապարհային քարտեզների սահմանում</a:t>
            </a: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Գործարկվել է տրանսպորտային միջոցի առցանց առուվաճառքի հարթակը</a:t>
            </a:r>
          </a:p>
          <a:p>
            <a:pPr algn="l">
              <a:lnSpc>
                <a:spcPts val="2182"/>
              </a:lnSpc>
            </a:pP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ՀՀ-ում կենսաչափական անձնագրերի և նույնականացման քարտերի տրամադրման</a:t>
            </a: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ենթակառուցվածքների արդիականացում՝ պետություն-մասնավոր գործընկերության ձևաչափով</a:t>
            </a: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Հաստատվել են նոր նույնականացման քարտի արտաքին տեսքն ու անվտանգային բաղադրիչները</a:t>
            </a:r>
          </a:p>
          <a:p>
            <a:pPr algn="l">
              <a:lnSpc>
                <a:spcPts val="2182"/>
              </a:lnSpc>
            </a:pP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Հանցավորության կանխարգելման գործողությունների համալիր ծրագրի մշակում՝</a:t>
            </a: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հանցավորության դեմ պայքարի</a:t>
            </a: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արդյունավետության բարձրացման նպատակով</a:t>
            </a: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Հանցավորության կանխարգելման գործողությունների համալիր ծրագիրը մշակվել է</a:t>
            </a:r>
          </a:p>
          <a:p>
            <a:pPr algn="l">
              <a:lnSpc>
                <a:spcPts val="2182"/>
              </a:lnSpc>
            </a:pP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Ոստիկանության գվարդիայի գործարկում</a:t>
            </a: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Ոստիկանության գվարդիան գործարկվել է</a:t>
            </a:r>
          </a:p>
          <a:p>
            <a:pPr algn="l">
              <a:lnSpc>
                <a:spcPts val="2182"/>
              </a:lnSpc>
            </a:pP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Ոստիկանության ծառայողների կատարողականի գնահատման համակարգի ներդրում</a:t>
            </a: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Կատարողականի գնահատման ցուցիչները պիլոտավորվել են ՊԾ օրինակով</a:t>
            </a:r>
          </a:p>
          <a:p>
            <a:pPr algn="l">
              <a:lnSpc>
                <a:spcPts val="2182"/>
              </a:lnSpc>
            </a:pP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Փրկարար ծառայության կառուցվածքի նոր մոդելի մշակում</a:t>
            </a: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Փրկարար ծառայության զարգացման հայեցակարգը հաստատվել է</a:t>
            </a:r>
          </a:p>
          <a:p>
            <a:pPr algn="l">
              <a:lnSpc>
                <a:spcPts val="2182"/>
              </a:lnSpc>
            </a:pP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Կամավորական փրկարարական շարժման զարգացում</a:t>
            </a: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Ձևավորվել և գործում է ևս 2 կամավորական հրշեջ-փրկարարական հենակետ</a:t>
            </a:r>
          </a:p>
          <a:p>
            <a:pPr algn="l">
              <a:lnSpc>
                <a:spcPts val="2182"/>
              </a:lnSpc>
            </a:pP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ՀՀ-ԵՄ վիզաների ազատականացման գործընթացի քայլերի հաջորդականության,</a:t>
            </a: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ընթացակարգերի և ժամկետների հստակեցում</a:t>
            </a:r>
          </a:p>
          <a:p>
            <a:pPr algn="l">
              <a:lnSpc>
                <a:spcPts val="2182"/>
              </a:lnSpc>
            </a:pPr>
            <a:r>
              <a:rPr lang="en-US" sz="1818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Հայկական կողմին պաշտոնապես հանձնվել է ՀՀ-ԵՄ վիզաների ազատականացման գործողությունների ծրագիրը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536619" y="-1930873"/>
            <a:ext cx="8002728" cy="8687637"/>
          </a:xfrm>
          <a:custGeom>
            <a:avLst/>
            <a:gdLst/>
            <a:ahLst/>
            <a:cxnLst/>
            <a:rect r="r" b="b" t="t" l="l"/>
            <a:pathLst>
              <a:path h="8687637" w="8002728">
                <a:moveTo>
                  <a:pt x="0" y="0"/>
                </a:moveTo>
                <a:lnTo>
                  <a:pt x="8002728" y="0"/>
                </a:lnTo>
                <a:lnTo>
                  <a:pt x="8002728" y="8687637"/>
                </a:lnTo>
                <a:lnTo>
                  <a:pt x="0" y="8687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070825" y="1298696"/>
            <a:ext cx="7315200" cy="33528"/>
          </a:xfrm>
          <a:custGeom>
            <a:avLst/>
            <a:gdLst/>
            <a:ahLst/>
            <a:cxnLst/>
            <a:rect r="r" b="b" t="t" l="l"/>
            <a:pathLst>
              <a:path h="33528" w="7315200">
                <a:moveTo>
                  <a:pt x="0" y="0"/>
                </a:moveTo>
                <a:lnTo>
                  <a:pt x="7315200" y="0"/>
                </a:lnTo>
                <a:lnTo>
                  <a:pt x="7315200" y="33528"/>
                </a:lnTo>
                <a:lnTo>
                  <a:pt x="0" y="33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554676" y="9296400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69804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4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76950" y="145762"/>
            <a:ext cx="1186943" cy="1162283"/>
          </a:xfrm>
          <a:custGeom>
            <a:avLst/>
            <a:gdLst/>
            <a:ahLst/>
            <a:cxnLst/>
            <a:rect r="r" b="b" t="t" l="l"/>
            <a:pathLst>
              <a:path h="1162283" w="1186943">
                <a:moveTo>
                  <a:pt x="0" y="0"/>
                </a:moveTo>
                <a:lnTo>
                  <a:pt x="1186943" y="0"/>
                </a:lnTo>
                <a:lnTo>
                  <a:pt x="1186943" y="1162283"/>
                </a:lnTo>
                <a:lnTo>
                  <a:pt x="0" y="1162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753063" y="972262"/>
            <a:ext cx="19010785" cy="10094199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5949196" y="20341"/>
            <a:ext cx="2319827" cy="2364703"/>
          </a:xfrm>
          <a:custGeom>
            <a:avLst/>
            <a:gdLst/>
            <a:ahLst/>
            <a:cxnLst/>
            <a:rect r="r" b="b" t="t" l="l"/>
            <a:pathLst>
              <a:path h="2364703" w="2319827">
                <a:moveTo>
                  <a:pt x="0" y="0"/>
                </a:moveTo>
                <a:lnTo>
                  <a:pt x="2319827" y="0"/>
                </a:lnTo>
                <a:lnTo>
                  <a:pt x="2319827" y="2364703"/>
                </a:lnTo>
                <a:lnTo>
                  <a:pt x="0" y="2364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497" r="-53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21895" y="3817735"/>
            <a:ext cx="5144810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</a:t>
            </a: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ամայնքային ոստիկանոթյուն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13978" y="4362070"/>
            <a:ext cx="4570571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Քրեական  </a:t>
            </a: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ոստիկանոթյուն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23205" y="4936066"/>
            <a:ext cx="12226507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Հանցավորության վիճակագրության և հետազոտական կենտրոն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91356" y="6006348"/>
            <a:ext cx="6114217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Օպերատիվ կառավարման կենտրոն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13978" y="6579258"/>
            <a:ext cx="8314819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Արտադրական վտանգավոր օբյեկտներ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02548" y="7653640"/>
            <a:ext cx="5660350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Գյուղ․շին․տեխնիկայի շտեմարան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97249" y="8212262"/>
            <a:ext cx="1719620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Ինտերպոլ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77438" y="7095018"/>
            <a:ext cx="8681442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Վարորդական վկայական և հաշվառման վկայագիր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87724" y="8756597"/>
            <a:ext cx="4241483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Ռեադմիսիոն համակարգ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320323" y="790313"/>
            <a:ext cx="14003063" cy="1183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ՆԳՆ ԳՈՐԾԸՆԹԱՑՆԵՐԻ</a:t>
            </a:r>
          </a:p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ԹՎԱՅՆԱՑՄԱՆ ՑՈՒՑԱՏԱԽՏԱԿ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0" y="3272787"/>
            <a:ext cx="13780737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Փրկարար ծառայության  ատեստավորման քննության թվայնացում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23205" y="2753002"/>
            <a:ext cx="11476443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EFEFE"/>
                </a:solidFill>
                <a:latin typeface="DejaVu Sans 1"/>
                <a:ea typeface="DejaVu Sans 1"/>
                <a:cs typeface="DejaVu Sans 1"/>
                <a:sym typeface="DejaVu Sans 1"/>
              </a:rPr>
              <a:t>Ոստի</a:t>
            </a:r>
            <a:r>
              <a:rPr lang="en-US" sz="2499">
                <a:solidFill>
                  <a:srgbClr val="FEFEFE"/>
                </a:solidFill>
                <a:latin typeface="DejaVu Sans 1"/>
                <a:ea typeface="DejaVu Sans 1"/>
                <a:cs typeface="DejaVu Sans 1"/>
                <a:sym typeface="DejaVu Sans 1"/>
              </a:rPr>
              <a:t>կանության ատեստավորման քննության թվայնացում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6595719" y="3348987"/>
            <a:ext cx="454606" cy="451300"/>
          </a:xfrm>
          <a:custGeom>
            <a:avLst/>
            <a:gdLst/>
            <a:ahLst/>
            <a:cxnLst/>
            <a:rect r="r" b="b" t="t" l="l"/>
            <a:pathLst>
              <a:path h="451300" w="454606">
                <a:moveTo>
                  <a:pt x="0" y="0"/>
                </a:moveTo>
                <a:lnTo>
                  <a:pt x="454606" y="0"/>
                </a:lnTo>
                <a:lnTo>
                  <a:pt x="454606" y="451300"/>
                </a:lnTo>
                <a:lnTo>
                  <a:pt x="0" y="451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91425" y="5490588"/>
            <a:ext cx="10064164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 Զանգերի կենտրոն՝ թվային կառավարմամբ/84-22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6595719" y="2769837"/>
            <a:ext cx="454606" cy="451300"/>
          </a:xfrm>
          <a:custGeom>
            <a:avLst/>
            <a:gdLst/>
            <a:ahLst/>
            <a:cxnLst/>
            <a:rect r="r" b="b" t="t" l="l"/>
            <a:pathLst>
              <a:path h="451300" w="454606">
                <a:moveTo>
                  <a:pt x="0" y="0"/>
                </a:moveTo>
                <a:lnTo>
                  <a:pt x="454606" y="0"/>
                </a:lnTo>
                <a:lnTo>
                  <a:pt x="454606" y="451300"/>
                </a:lnTo>
                <a:lnTo>
                  <a:pt x="0" y="451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595719" y="5501245"/>
            <a:ext cx="454606" cy="451300"/>
          </a:xfrm>
          <a:custGeom>
            <a:avLst/>
            <a:gdLst/>
            <a:ahLst/>
            <a:cxnLst/>
            <a:rect r="r" b="b" t="t" l="l"/>
            <a:pathLst>
              <a:path h="451300" w="454606">
                <a:moveTo>
                  <a:pt x="0" y="0"/>
                </a:moveTo>
                <a:lnTo>
                  <a:pt x="454606" y="0"/>
                </a:lnTo>
                <a:lnTo>
                  <a:pt x="454606" y="451300"/>
                </a:lnTo>
                <a:lnTo>
                  <a:pt x="0" y="451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595719" y="7142927"/>
            <a:ext cx="454606" cy="451300"/>
          </a:xfrm>
          <a:custGeom>
            <a:avLst/>
            <a:gdLst/>
            <a:ahLst/>
            <a:cxnLst/>
            <a:rect r="r" b="b" t="t" l="l"/>
            <a:pathLst>
              <a:path h="451300" w="454606">
                <a:moveTo>
                  <a:pt x="0" y="0"/>
                </a:moveTo>
                <a:lnTo>
                  <a:pt x="454606" y="0"/>
                </a:lnTo>
                <a:lnTo>
                  <a:pt x="454606" y="451299"/>
                </a:lnTo>
                <a:lnTo>
                  <a:pt x="0" y="4512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595719" y="8782772"/>
            <a:ext cx="454606" cy="451300"/>
          </a:xfrm>
          <a:custGeom>
            <a:avLst/>
            <a:gdLst/>
            <a:ahLst/>
            <a:cxnLst/>
            <a:rect r="r" b="b" t="t" l="l"/>
            <a:pathLst>
              <a:path h="451300" w="454606">
                <a:moveTo>
                  <a:pt x="0" y="0"/>
                </a:moveTo>
                <a:lnTo>
                  <a:pt x="454606" y="0"/>
                </a:lnTo>
                <a:lnTo>
                  <a:pt x="454606" y="451300"/>
                </a:lnTo>
                <a:lnTo>
                  <a:pt x="0" y="451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7109109" y="9296400"/>
            <a:ext cx="854815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68627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-1217821" y="683776"/>
            <a:ext cx="20415212" cy="1083991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5949196" y="20341"/>
            <a:ext cx="2319827" cy="2364703"/>
          </a:xfrm>
          <a:custGeom>
            <a:avLst/>
            <a:gdLst/>
            <a:ahLst/>
            <a:cxnLst/>
            <a:rect r="r" b="b" t="t" l="l"/>
            <a:pathLst>
              <a:path h="2364703" w="2319827">
                <a:moveTo>
                  <a:pt x="0" y="0"/>
                </a:moveTo>
                <a:lnTo>
                  <a:pt x="2319827" y="0"/>
                </a:lnTo>
                <a:lnTo>
                  <a:pt x="2319827" y="2364703"/>
                </a:lnTo>
                <a:lnTo>
                  <a:pt x="0" y="2364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12497" r="-53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21547" y="5525594"/>
            <a:ext cx="8149510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Մեքենայի առուվաճառք/ car.mia.gov.am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97372" y="4365337"/>
            <a:ext cx="1172766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HRMIS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16422" y="6706394"/>
            <a:ext cx="754261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ԲՊՌ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97372" y="4943009"/>
            <a:ext cx="4894302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Կենսաչափական համակարգ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16422" y="3176655"/>
            <a:ext cx="4987528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Կացության կարգավիճակներ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3768615"/>
            <a:ext cx="3187065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Քաղաքացիություն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6422" y="2630014"/>
            <a:ext cx="2735104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workpermit.am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06997" y="6108029"/>
            <a:ext cx="4009239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Փաստացի հաշվառում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6675" y="8462570"/>
            <a:ext cx="6673479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Հերթագրման համակարգեր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320323" y="790313"/>
            <a:ext cx="14003063" cy="1183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ՆԳՆ ԳՈՐԾԸՆԹԱՑՆԵՐԻ</a:t>
            </a:r>
          </a:p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ԹՎԱՅՆԱՑՄԱՆ ՑՈՒՑԱՏԱԽՏԱԿ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9035480"/>
            <a:ext cx="14542836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Միգրացիայի և սահմանների կառավարման համակարգ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16422" y="7279304"/>
            <a:ext cx="5280050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8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էլեկտրոնային աճուրդ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6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81050" y="7899185"/>
            <a:ext cx="9212052" cy="46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88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 Էլեկտրոնային ուսուցման գործիք կրթահամալիրում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7496124" y="2627799"/>
            <a:ext cx="454606" cy="451300"/>
          </a:xfrm>
          <a:custGeom>
            <a:avLst/>
            <a:gdLst/>
            <a:ahLst/>
            <a:cxnLst/>
            <a:rect r="r" b="b" t="t" l="l"/>
            <a:pathLst>
              <a:path h="451300" w="454606">
                <a:moveTo>
                  <a:pt x="0" y="0"/>
                </a:moveTo>
                <a:lnTo>
                  <a:pt x="454606" y="0"/>
                </a:lnTo>
                <a:lnTo>
                  <a:pt x="454606" y="451300"/>
                </a:lnTo>
                <a:lnTo>
                  <a:pt x="0" y="451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7509318" y="3814025"/>
            <a:ext cx="454606" cy="451300"/>
          </a:xfrm>
          <a:custGeom>
            <a:avLst/>
            <a:gdLst/>
            <a:ahLst/>
            <a:cxnLst/>
            <a:rect r="r" b="b" t="t" l="l"/>
            <a:pathLst>
              <a:path h="451300" w="454606">
                <a:moveTo>
                  <a:pt x="0" y="0"/>
                </a:moveTo>
                <a:lnTo>
                  <a:pt x="454606" y="0"/>
                </a:lnTo>
                <a:lnTo>
                  <a:pt x="454606" y="451300"/>
                </a:lnTo>
                <a:lnTo>
                  <a:pt x="0" y="451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7496124" y="6164222"/>
            <a:ext cx="454606" cy="451300"/>
          </a:xfrm>
          <a:custGeom>
            <a:avLst/>
            <a:gdLst/>
            <a:ahLst/>
            <a:cxnLst/>
            <a:rect r="r" b="b" t="t" l="l"/>
            <a:pathLst>
              <a:path h="451300" w="454606">
                <a:moveTo>
                  <a:pt x="0" y="0"/>
                </a:moveTo>
                <a:lnTo>
                  <a:pt x="454606" y="0"/>
                </a:lnTo>
                <a:lnTo>
                  <a:pt x="454606" y="451300"/>
                </a:lnTo>
                <a:lnTo>
                  <a:pt x="0" y="451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7509318" y="7335347"/>
            <a:ext cx="454606" cy="451300"/>
          </a:xfrm>
          <a:custGeom>
            <a:avLst/>
            <a:gdLst/>
            <a:ahLst/>
            <a:cxnLst/>
            <a:rect r="r" b="b" t="t" l="l"/>
            <a:pathLst>
              <a:path h="451300" w="454606">
                <a:moveTo>
                  <a:pt x="0" y="0"/>
                </a:moveTo>
                <a:lnTo>
                  <a:pt x="454606" y="0"/>
                </a:lnTo>
                <a:lnTo>
                  <a:pt x="454606" y="451299"/>
                </a:lnTo>
                <a:lnTo>
                  <a:pt x="0" y="4512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7509318" y="8520071"/>
            <a:ext cx="454606" cy="451300"/>
          </a:xfrm>
          <a:custGeom>
            <a:avLst/>
            <a:gdLst/>
            <a:ahLst/>
            <a:cxnLst/>
            <a:rect r="r" b="b" t="t" l="l"/>
            <a:pathLst>
              <a:path h="451300" w="454606">
                <a:moveTo>
                  <a:pt x="0" y="0"/>
                </a:moveTo>
                <a:lnTo>
                  <a:pt x="454606" y="0"/>
                </a:lnTo>
                <a:lnTo>
                  <a:pt x="454606" y="451300"/>
                </a:lnTo>
                <a:lnTo>
                  <a:pt x="0" y="451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63906" y="-3341575"/>
            <a:ext cx="10512290" cy="11411979"/>
          </a:xfrm>
          <a:custGeom>
            <a:avLst/>
            <a:gdLst/>
            <a:ahLst/>
            <a:cxnLst/>
            <a:rect r="r" b="b" t="t" l="l"/>
            <a:pathLst>
              <a:path h="11411979" w="10512290">
                <a:moveTo>
                  <a:pt x="0" y="0"/>
                </a:moveTo>
                <a:lnTo>
                  <a:pt x="10512290" y="0"/>
                </a:lnTo>
                <a:lnTo>
                  <a:pt x="10512290" y="11411979"/>
                </a:lnTo>
                <a:lnTo>
                  <a:pt x="0" y="11411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953000" y="3415634"/>
          <a:ext cx="13527284" cy="4654769"/>
        </p:xfrm>
        <a:graphic>
          <a:graphicData uri="http://schemas.openxmlformats.org/drawingml/2006/table">
            <a:tbl>
              <a:tblPr/>
              <a:tblGrid>
                <a:gridCol w="2789327"/>
                <a:gridCol w="2789327"/>
                <a:gridCol w="2789327"/>
                <a:gridCol w="5159302"/>
              </a:tblGrid>
              <a:tr h="116369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33"/>
                        </a:lnSpc>
                        <a:defRPr/>
                      </a:pPr>
                      <a:endParaRPr lang="en-US" sz="1100"/>
                    </a:p>
                  </a:txBody>
                  <a:tcPr marL="215499" marR="215499" marT="215499" marB="215499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5D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33"/>
                        </a:lnSpc>
                        <a:defRPr/>
                      </a:pPr>
                      <a:endParaRPr lang="en-US" sz="1100"/>
                    </a:p>
                  </a:txBody>
                  <a:tcPr marL="215499" marR="215499" marT="215499" marB="215499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5D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33"/>
                        </a:lnSpc>
                        <a:defRPr/>
                      </a:pPr>
                      <a:endParaRPr lang="en-US" sz="1100"/>
                    </a:p>
                  </a:txBody>
                  <a:tcPr marL="215499" marR="215499" marT="215499" marB="215499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5D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33"/>
                        </a:lnSpc>
                        <a:defRPr/>
                      </a:pPr>
                      <a:endParaRPr lang="en-US" sz="1100"/>
                    </a:p>
                  </a:txBody>
                  <a:tcPr marL="215499" marR="215499" marT="215499" marB="215499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5D6"/>
                    </a:solidFill>
                  </a:tcPr>
                </a:tc>
              </a:tr>
              <a:tr h="116369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33"/>
                        </a:lnSpc>
                        <a:defRPr/>
                      </a:pPr>
                      <a:endParaRPr lang="en-US" sz="1100"/>
                    </a:p>
                  </a:txBody>
                  <a:tcPr marL="215499" marR="215499" marT="215499" marB="215499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33"/>
                        </a:lnSpc>
                        <a:defRPr/>
                      </a:pPr>
                      <a:endParaRPr lang="en-US" sz="1100"/>
                    </a:p>
                  </a:txBody>
                  <a:tcPr marL="215499" marR="215499" marT="215499" marB="215499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33"/>
                        </a:lnSpc>
                        <a:defRPr/>
                      </a:pPr>
                      <a:endParaRPr lang="en-US" sz="1100"/>
                    </a:p>
                  </a:txBody>
                  <a:tcPr marL="215499" marR="215499" marT="215499" marB="215499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33"/>
                        </a:lnSpc>
                        <a:defRPr/>
                      </a:pPr>
                      <a:endParaRPr lang="en-US" sz="1100"/>
                    </a:p>
                  </a:txBody>
                  <a:tcPr marL="215499" marR="215499" marT="215499" marB="215499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</a:tr>
              <a:tr h="116369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33"/>
                        </a:lnSpc>
                        <a:defRPr/>
                      </a:pPr>
                      <a:endParaRPr lang="en-US" sz="1100"/>
                    </a:p>
                  </a:txBody>
                  <a:tcPr marL="215499" marR="215499" marT="215499" marB="215499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33"/>
                        </a:lnSpc>
                        <a:defRPr/>
                      </a:pPr>
                      <a:endParaRPr lang="en-US" sz="1100"/>
                    </a:p>
                  </a:txBody>
                  <a:tcPr marL="215499" marR="215499" marT="215499" marB="215499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33"/>
                        </a:lnSpc>
                        <a:defRPr/>
                      </a:pPr>
                      <a:endParaRPr lang="en-US" sz="1100"/>
                    </a:p>
                  </a:txBody>
                  <a:tcPr marL="215499" marR="215499" marT="215499" marB="215499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0D1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33"/>
                        </a:lnSpc>
                        <a:defRPr/>
                      </a:pPr>
                      <a:endParaRPr lang="en-US" sz="1100"/>
                    </a:p>
                  </a:txBody>
                  <a:tcPr marL="215499" marR="215499" marT="215499" marB="215499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</a:tr>
              <a:tr h="116369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33"/>
                        </a:lnSpc>
                        <a:defRPr/>
                      </a:pPr>
                      <a:endParaRPr lang="en-US" sz="1100"/>
                    </a:p>
                  </a:txBody>
                  <a:tcPr marL="215499" marR="215499" marT="215499" marB="215499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33"/>
                        </a:lnSpc>
                        <a:defRPr/>
                      </a:pPr>
                      <a:endParaRPr lang="en-US" sz="1100"/>
                    </a:p>
                  </a:txBody>
                  <a:tcPr marL="215499" marR="215499" marT="215499" marB="215499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33"/>
                        </a:lnSpc>
                        <a:defRPr/>
                      </a:pPr>
                      <a:endParaRPr lang="en-US" sz="1100"/>
                    </a:p>
                  </a:txBody>
                  <a:tcPr marL="215499" marR="215499" marT="215499" marB="215499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33"/>
                        </a:lnSpc>
                        <a:defRPr/>
                      </a:pPr>
                      <a:endParaRPr lang="en-US" sz="1100"/>
                    </a:p>
                  </a:txBody>
                  <a:tcPr marL="215499" marR="215499" marT="215499" marB="215499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</a:tr>
            </a:tbl>
          </a:graphicData>
        </a:graphic>
      </p:graphicFrame>
      <p:sp>
        <p:nvSpPr>
          <p:cNvPr name="TextBox 4" id="4"/>
          <p:cNvSpPr txBox="true"/>
          <p:nvPr/>
        </p:nvSpPr>
        <p:spPr>
          <a:xfrm rot="0">
            <a:off x="1984471" y="4907669"/>
            <a:ext cx="2693732" cy="385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1"/>
              </a:lnSpc>
              <a:spcBef>
                <a:spcPct val="0"/>
              </a:spcBef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ԸՆԴՀԱՆՈՒՐ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83332" y="6146415"/>
            <a:ext cx="3112661" cy="385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1"/>
              </a:lnSpc>
              <a:spcBef>
                <a:spcPct val="0"/>
              </a:spcBef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ՀՀ ՔԱՂԱՔԱՑԻ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953000" y="7294948"/>
            <a:ext cx="2693732" cy="385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1"/>
              </a:lnSpc>
              <a:spcBef>
                <a:spcPct val="0"/>
              </a:spcBef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ՕՏԱՐԵՐԿՐԱՑԻ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817543" y="4759590"/>
            <a:ext cx="2693732" cy="516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7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5.201.747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795993" y="5994861"/>
            <a:ext cx="2693732" cy="516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7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2.208.267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694449" y="4759590"/>
            <a:ext cx="2693732" cy="516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7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5.171.270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694449" y="5982529"/>
            <a:ext cx="2693732" cy="516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7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2.199.607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795993" y="7220265"/>
            <a:ext cx="2693732" cy="516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7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2.993.480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609308" y="7187382"/>
            <a:ext cx="2693732" cy="516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7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2.971.663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638055" y="4772382"/>
            <a:ext cx="3169982" cy="516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7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30.477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76180" y="7220265"/>
            <a:ext cx="2693732" cy="516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27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21.817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698857" y="3468893"/>
            <a:ext cx="2931105" cy="743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2"/>
              </a:lnSpc>
              <a:spcBef>
                <a:spcPct val="0"/>
              </a:spcBef>
            </a:pPr>
            <a:r>
              <a:rPr lang="en-US" sz="39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ՄՈՒՏՔ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694449" y="3482890"/>
            <a:ext cx="2693732" cy="743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2"/>
              </a:lnSpc>
              <a:spcBef>
                <a:spcPct val="0"/>
              </a:spcBef>
            </a:pPr>
            <a:r>
              <a:rPr lang="en-US" sz="3999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ԵԼՔ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529314" y="3501539"/>
            <a:ext cx="4950970" cy="743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22"/>
              </a:lnSpc>
              <a:spcBef>
                <a:spcPct val="0"/>
              </a:spcBef>
            </a:pPr>
            <a:r>
              <a:rPr lang="en-US" sz="3999" spc="-171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ՏԱՐԲԵՐՈՒԹՅՈՒՆ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20323" y="748974"/>
            <a:ext cx="11888513" cy="1183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ՄԻԳՐԱՑԻՈՆ ՍԱԼԴՈՆ՝</a:t>
            </a:r>
          </a:p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ՆՈՐ ՌԵԿՈՐԴ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1466605" y="5564771"/>
            <a:ext cx="3169982" cy="1303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88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+8</a:t>
            </a:r>
            <a:r>
              <a:rPr lang="en-US" sz="6999">
                <a:solidFill>
                  <a:srgbClr val="FFFFF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.660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32801" y="3241850"/>
            <a:ext cx="22538259" cy="6261517"/>
          </a:xfrm>
          <a:custGeom>
            <a:avLst/>
            <a:gdLst/>
            <a:ahLst/>
            <a:cxnLst/>
            <a:rect r="r" b="b" t="t" l="l"/>
            <a:pathLst>
              <a:path h="6261517" w="22538259">
                <a:moveTo>
                  <a:pt x="0" y="0"/>
                </a:moveTo>
                <a:lnTo>
                  <a:pt x="22538259" y="0"/>
                </a:lnTo>
                <a:lnTo>
                  <a:pt x="22538259" y="6261517"/>
                </a:lnTo>
                <a:lnTo>
                  <a:pt x="0" y="6261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88" t="-79362" r="-2100" b="-7497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311153" y="739449"/>
            <a:ext cx="15878831" cy="1562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19"/>
              </a:lnSpc>
            </a:pPr>
            <a:r>
              <a:rPr lang="en-US" sz="3999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2025 Թ․ ՆՈՅԵՄԲԵՐԻ 5-ԻՆ ՀԱՅԿԱԿԱՆ</a:t>
            </a:r>
          </a:p>
          <a:p>
            <a:pPr algn="l">
              <a:lnSpc>
                <a:spcPts val="4119"/>
              </a:lnSpc>
            </a:pPr>
            <a:r>
              <a:rPr lang="en-US" sz="3999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ԿՈՂՄԻՆ Է ՀԱՆՁՆՎԵԼ ՎԻԶԱՆԵՐԻ ԱԶԱՏԱԿԱՆԱՑՄԱՆ ԳՈՐԾՈՂՈՒԹՅՈՒՆՆԵՐԻ ԾՐԱԳԻՐԸ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330203" y="2273609"/>
            <a:ext cx="12339632" cy="458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28"/>
              </a:lnSpc>
            </a:pPr>
            <a:r>
              <a:rPr lang="en-US" b="true" sz="3426">
                <a:solidFill>
                  <a:srgbClr val="040F2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ԵՐԿԽՈՍՈՒԹՅԱՆ ՄԵԿՆԱՐԿԻՑ ՍԿՍԱԾ ՄԵԿ ՏԱՐԻ ԱՆՑ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4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23460" y="748974"/>
            <a:ext cx="14016055" cy="1764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ԵՄ ՄՈՒՏՔԻ ԱՐՏՈՆԱԳՐԵՐԻ</a:t>
            </a:r>
          </a:p>
          <a:p>
            <a:pPr algn="l">
              <a:lnSpc>
                <a:spcPts val="4635"/>
              </a:lnSpc>
            </a:pPr>
            <a:r>
              <a:rPr lang="en-US" sz="4500">
                <a:solidFill>
                  <a:srgbClr val="040F2F"/>
                </a:solidFill>
                <a:latin typeface="Montserrat arm 2"/>
                <a:ea typeface="Montserrat arm 2"/>
                <a:cs typeface="Montserrat arm 2"/>
                <a:sym typeface="Montserrat arm 2"/>
              </a:rPr>
              <a:t>(ՎԻԶԱՆԵՐԻ) ԱԶԱՏԱԿԱՆԱՑՈՒՄ</a:t>
            </a:r>
          </a:p>
          <a:p>
            <a:pPr algn="l">
              <a:lnSpc>
                <a:spcPts val="4635"/>
              </a:lnSpc>
            </a:pPr>
          </a:p>
        </p:txBody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719145" y="2341554"/>
          <a:ext cx="15720370" cy="7632118"/>
        </p:xfrm>
        <a:graphic>
          <a:graphicData uri="http://schemas.openxmlformats.org/drawingml/2006/table">
            <a:tbl>
              <a:tblPr/>
              <a:tblGrid>
                <a:gridCol w="1376820"/>
                <a:gridCol w="3536412"/>
                <a:gridCol w="3536412"/>
                <a:gridCol w="3536412"/>
                <a:gridCol w="3734313"/>
              </a:tblGrid>
              <a:tr h="141158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58"/>
                        </a:lnSpc>
                        <a:defRPr/>
                      </a:pPr>
                      <a:endParaRPr lang="en-US" sz="1100"/>
                    </a:p>
                  </a:txBody>
                  <a:tcPr marL="186742" marR="186742" marT="186742" marB="186742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0D1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58"/>
                        </a:lnSpc>
                        <a:defRPr/>
                      </a:pPr>
                      <a:endParaRPr lang="en-US" sz="1100"/>
                    </a:p>
                  </a:txBody>
                  <a:tcPr marL="186742" marR="186742" marT="186742" marB="186742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0D1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58"/>
                        </a:lnSpc>
                        <a:defRPr/>
                      </a:pPr>
                      <a:endParaRPr lang="en-US" sz="1100"/>
                    </a:p>
                  </a:txBody>
                  <a:tcPr marL="186742" marR="186742" marT="186742" marB="186742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0D1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58"/>
                        </a:lnSpc>
                        <a:defRPr/>
                      </a:pPr>
                      <a:endParaRPr lang="en-US" sz="1100"/>
                    </a:p>
                  </a:txBody>
                  <a:tcPr marL="186742" marR="186742" marT="186742" marB="186742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0D10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58"/>
                        </a:lnSpc>
                        <a:defRPr/>
                      </a:pPr>
                      <a:endParaRPr lang="en-US" sz="1100"/>
                    </a:p>
                  </a:txBody>
                  <a:tcPr marL="186742" marR="186742" marT="186742" marB="186742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0D10"/>
                    </a:solidFill>
                  </a:tcPr>
                </a:tc>
              </a:tr>
              <a:tr h="305304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58"/>
                        </a:lnSpc>
                        <a:defRPr/>
                      </a:pPr>
                      <a:endParaRPr lang="en-US" sz="1100"/>
                    </a:p>
                  </a:txBody>
                  <a:tcPr marL="186742" marR="186742" marT="186742" marB="186742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58"/>
                        </a:lnSpc>
                        <a:defRPr/>
                      </a:pPr>
                      <a:endParaRPr lang="en-US" sz="1100"/>
                    </a:p>
                  </a:txBody>
                  <a:tcPr marL="186742" marR="186742" marT="186742" marB="186742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58"/>
                        </a:lnSpc>
                        <a:defRPr/>
                      </a:pPr>
                      <a:endParaRPr lang="en-US" sz="1100"/>
                    </a:p>
                  </a:txBody>
                  <a:tcPr marL="186742" marR="186742" marT="186742" marB="186742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58"/>
                        </a:lnSpc>
                        <a:defRPr/>
                      </a:pPr>
                      <a:endParaRPr lang="en-US" sz="1100"/>
                    </a:p>
                  </a:txBody>
                  <a:tcPr marL="186742" marR="186742" marT="186742" marB="186742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58"/>
                        </a:lnSpc>
                        <a:defRPr/>
                      </a:pPr>
                      <a:endParaRPr lang="en-US" sz="1100"/>
                    </a:p>
                  </a:txBody>
                  <a:tcPr marL="186742" marR="186742" marT="186742" marB="186742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</a:tr>
              <a:tr h="316748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58"/>
                        </a:lnSpc>
                        <a:defRPr/>
                      </a:pPr>
                      <a:endParaRPr lang="en-US" sz="1100"/>
                    </a:p>
                  </a:txBody>
                  <a:tcPr marL="186742" marR="186742" marT="186742" marB="186742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58"/>
                        </a:lnSpc>
                        <a:defRPr/>
                      </a:pPr>
                      <a:endParaRPr lang="en-US" sz="1100"/>
                    </a:p>
                  </a:txBody>
                  <a:tcPr marL="186742" marR="186742" marT="186742" marB="186742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58"/>
                        </a:lnSpc>
                        <a:defRPr/>
                      </a:pPr>
                      <a:endParaRPr lang="en-US" sz="1100"/>
                    </a:p>
                  </a:txBody>
                  <a:tcPr marL="186742" marR="186742" marT="186742" marB="186742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58"/>
                        </a:lnSpc>
                        <a:defRPr/>
                      </a:pPr>
                      <a:endParaRPr lang="en-US" sz="1100"/>
                    </a:p>
                  </a:txBody>
                  <a:tcPr marL="186742" marR="186742" marT="186742" marB="186742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58"/>
                        </a:lnSpc>
                        <a:defRPr/>
                      </a:pPr>
                      <a:endParaRPr lang="en-US" sz="1100"/>
                    </a:p>
                  </a:txBody>
                  <a:tcPr marL="186742" marR="186742" marT="186742" marB="186742" anchor="ctr">
                    <a:lnL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</a:tr>
            </a:tbl>
          </a:graphicData>
        </a:graphic>
      </p:graphicFrame>
      <p:sp>
        <p:nvSpPr>
          <p:cNvPr name="TextBox 4" id="4"/>
          <p:cNvSpPr txBox="true"/>
          <p:nvPr/>
        </p:nvSpPr>
        <p:spPr>
          <a:xfrm rot="0">
            <a:off x="2485016" y="2795910"/>
            <a:ext cx="2836305" cy="52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ՓԱՍՏԱԹՂԹԵՐԻ ԱՆՎՏԱՆԳՈՒԹՅՈՒՆ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043267" y="2697335"/>
            <a:ext cx="2836305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ՍԱՀՄԱՆՆԵՐԻ ԵՎ ՄԻԳՐԱՑԻԱՅԻ  ԿԱՌԱՎԱՐՈՒՄ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551176" y="2821160"/>
            <a:ext cx="2836305" cy="52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ՀԱՆՐԱՅԻՆ ԱՆՎՏԱՆԳՈՒԹՅՈՒՆ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207780" y="2573510"/>
            <a:ext cx="2836305" cy="1022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>
                <a:solidFill>
                  <a:srgbClr val="FFFFFF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ՀԻՄՆԱՐԱՐ ԱԶԱՏՈՒԹՅՈՒՆՆԵՐ ԵՎ ԱՐՏԱՔԻՆ ՉԱՓՈՒՄ</a:t>
            </a:r>
          </a:p>
        </p:txBody>
      </p:sp>
      <p:sp>
        <p:nvSpPr>
          <p:cNvPr name="TextBox 8" id="8"/>
          <p:cNvSpPr txBox="true"/>
          <p:nvPr/>
        </p:nvSpPr>
        <p:spPr>
          <a:xfrm rot="-5400000">
            <a:off x="55909" y="5176350"/>
            <a:ext cx="2763806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590D10"/>
                </a:solidFill>
                <a:latin typeface="DejaVu Sans 1"/>
                <a:ea typeface="DejaVu Sans 1"/>
                <a:cs typeface="DejaVu Sans 1"/>
                <a:sym typeface="DejaVu Sans 1"/>
              </a:rPr>
              <a:t>ՕՐԵՆՍԴՐՈՒԹՅՈՒՆ</a:t>
            </a:r>
          </a:p>
        </p:txBody>
      </p:sp>
      <p:sp>
        <p:nvSpPr>
          <p:cNvPr name="TextBox 9" id="9"/>
          <p:cNvSpPr txBox="true"/>
          <p:nvPr/>
        </p:nvSpPr>
        <p:spPr>
          <a:xfrm rot="-5400000">
            <a:off x="-514626" y="8295820"/>
            <a:ext cx="3904872" cy="27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590D10"/>
                </a:solidFill>
                <a:latin typeface="DejaVu Sans 1"/>
                <a:ea typeface="DejaVu Sans 1"/>
                <a:cs typeface="DejaVu Sans 1"/>
                <a:sym typeface="DejaVu Sans 1"/>
              </a:rPr>
              <a:t>ԵՆԹԱԿԱՌՈՒՑՎԱԾՔԱՅԻՆ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404888" y="4200525"/>
            <a:ext cx="2996562" cy="1587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b="true" sz="2000">
                <a:solidFill>
                  <a:srgbClr val="040F2E"/>
                </a:solidFill>
                <a:latin typeface="DejaVu Sans 2 Bold"/>
                <a:ea typeface="DejaVu Sans 2 Bold"/>
                <a:cs typeface="DejaVu Sans 2 Bold"/>
                <a:sym typeface="DejaVu Sans 2 Bold"/>
              </a:rPr>
              <a:t> «Մեկ անձ՝ մեկ փաստաթուղթ» սկզբունք,հին նմուշի անձնագրերի դուրս մղում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271249" y="7922737"/>
            <a:ext cx="3263841" cy="95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 b="true">
                <a:solidFill>
                  <a:srgbClr val="590D10"/>
                </a:solidFill>
                <a:latin typeface="DejaVu Sans 2 Bold"/>
                <a:ea typeface="DejaVu Sans 2 Bold"/>
                <a:cs typeface="DejaVu Sans 2 Bold"/>
                <a:sym typeface="DejaVu Sans 2 Bold"/>
              </a:rPr>
              <a:t>Կ</a:t>
            </a:r>
            <a:r>
              <a:rPr lang="en-US" b="true" sz="2000">
                <a:solidFill>
                  <a:srgbClr val="590D10"/>
                </a:solidFill>
                <a:latin typeface="DejaVu Sans 2 Bold"/>
                <a:ea typeface="DejaVu Sans 2 Bold"/>
                <a:cs typeface="DejaVu Sans 2 Bold"/>
                <a:sym typeface="DejaVu Sans 2 Bold"/>
              </a:rPr>
              <a:t>ենսաչափական</a:t>
            </a:r>
          </a:p>
          <a:p>
            <a:pPr algn="ctr">
              <a:lnSpc>
                <a:spcPts val="2500"/>
              </a:lnSpc>
            </a:pPr>
            <a:r>
              <a:rPr lang="en-US" b="true" sz="2000">
                <a:solidFill>
                  <a:srgbClr val="590D10"/>
                </a:solidFill>
                <a:latin typeface="DejaVu Sans 2 Bold"/>
                <a:ea typeface="DejaVu Sans 2 Bold"/>
                <a:cs typeface="DejaVu Sans 2 Bold"/>
                <a:sym typeface="DejaVu Sans 2 Bold"/>
              </a:rPr>
              <a:t> համակարգի</a:t>
            </a:r>
          </a:p>
          <a:p>
            <a:pPr algn="ctr">
              <a:lnSpc>
                <a:spcPts val="2500"/>
              </a:lnSpc>
            </a:pPr>
            <a:r>
              <a:rPr lang="en-US" b="true" sz="2000">
                <a:solidFill>
                  <a:srgbClr val="590D10"/>
                </a:solidFill>
                <a:latin typeface="DejaVu Sans 2 Bold"/>
                <a:ea typeface="DejaVu Sans 2 Bold"/>
                <a:cs typeface="DejaVu Sans 2 Bold"/>
                <a:sym typeface="DejaVu Sans 2 Bold"/>
              </a:rPr>
              <a:t>ներդրում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925614" y="4200525"/>
            <a:ext cx="3071609" cy="1587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40F2E"/>
                </a:solidFill>
                <a:latin typeface="DejaVu Sans 1"/>
                <a:ea typeface="DejaVu Sans 1"/>
                <a:cs typeface="DejaVu Sans 1"/>
                <a:sym typeface="DejaVu Sans 1"/>
              </a:rPr>
              <a:t>Ընդունել 2 ոլորտների ռազմավարություն, վերանայել վերաբերելի իրավական շրջանակը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908329" y="7439025"/>
            <a:ext cx="3088895" cy="1587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590D10"/>
                </a:solidFill>
                <a:latin typeface="DejaVu Sans 1"/>
                <a:ea typeface="DejaVu Sans 1"/>
                <a:cs typeface="DejaVu Sans 1"/>
                <a:sym typeface="DejaVu Sans 1"/>
              </a:rPr>
              <a:t>Սահմանային ռիսկերի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վերլուծություն,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ՏՏ համակարգեր, միգրացիոն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պրոֆիլ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521099" y="4132585"/>
            <a:ext cx="3191372" cy="1901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Կազմակերպված հանցավորության, թրաֆիքինգի, կոռուպցիայի կանխարգելման դեմ պայքար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403626" y="7468732"/>
            <a:ext cx="3131406" cy="1901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Ռիսկերի գնահատումներ,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պատժամիջոցների կիրառում,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00000"/>
                </a:solidFill>
                <a:latin typeface="DejaVu Sans 1"/>
                <a:ea typeface="DejaVu Sans 1"/>
                <a:cs typeface="DejaVu Sans 1"/>
                <a:sym typeface="DejaVu Sans 1"/>
              </a:rPr>
              <a:t> </a:t>
            </a:r>
            <a:r>
              <a:rPr lang="en-US" sz="2000">
                <a:solidFill>
                  <a:srgbClr val="590D10"/>
                </a:solidFill>
                <a:latin typeface="DejaVu Sans 1"/>
                <a:ea typeface="DejaVu Sans 1"/>
                <a:cs typeface="DejaVu Sans 1"/>
                <a:sym typeface="DejaVu Sans 1"/>
              </a:rPr>
              <a:t>տվյալների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590D10"/>
                </a:solidFill>
                <a:latin typeface="DejaVu Sans 1"/>
                <a:ea typeface="DejaVu Sans 1"/>
                <a:cs typeface="DejaVu Sans 1"/>
                <a:sym typeface="DejaVu Sans 1"/>
              </a:rPr>
              <a:t>պաշտպանություն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236346" y="4075435"/>
            <a:ext cx="2897351" cy="1901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590D10"/>
                </a:solidFill>
                <a:latin typeface="DejaVu Sans 1"/>
                <a:ea typeface="DejaVu Sans 1"/>
                <a:cs typeface="DejaVu Sans 1"/>
                <a:sym typeface="DejaVu Sans 1"/>
              </a:rPr>
              <a:t>Հավասարության և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590D10"/>
                </a:solidFill>
                <a:latin typeface="DejaVu Sans 1"/>
                <a:ea typeface="DejaVu Sans 1"/>
                <a:cs typeface="DejaVu Sans 1"/>
                <a:sym typeface="DejaVu Sans 1"/>
              </a:rPr>
              <a:t>խտրականության հարցեր, </a:t>
            </a: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մարդու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իրավունքներ,  ստանդարտների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որդեգրում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-857133">
            <a:off x="10944569" y="68232"/>
            <a:ext cx="8093190" cy="5220108"/>
          </a:xfrm>
          <a:custGeom>
            <a:avLst/>
            <a:gdLst/>
            <a:ahLst/>
            <a:cxnLst/>
            <a:rect r="r" b="b" t="t" l="l"/>
            <a:pathLst>
              <a:path h="5220108" w="8093190">
                <a:moveTo>
                  <a:pt x="0" y="0"/>
                </a:moveTo>
                <a:lnTo>
                  <a:pt x="8093190" y="0"/>
                </a:lnTo>
                <a:lnTo>
                  <a:pt x="8093190" y="5220107"/>
                </a:lnTo>
                <a:lnTo>
                  <a:pt x="0" y="52201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3304618" y="7169151"/>
            <a:ext cx="2739467" cy="2530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Փոքրամասնությունների 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040F2F"/>
                </a:solidFill>
                <a:latin typeface="DejaVu Sans 1"/>
                <a:ea typeface="DejaVu Sans 1"/>
                <a:cs typeface="DejaVu Sans 1"/>
                <a:sym typeface="DejaVu Sans 1"/>
              </a:rPr>
              <a:t>իրավունքների պաշտպանություն,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590D10"/>
                </a:solidFill>
                <a:latin typeface="DejaVu Sans 1"/>
                <a:ea typeface="DejaVu Sans 1"/>
                <a:cs typeface="DejaVu Sans 1"/>
                <a:sym typeface="DejaVu Sans 1"/>
              </a:rPr>
              <a:t>Ղարաբաղի հայերի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590D10"/>
                </a:solidFill>
                <a:latin typeface="DejaVu Sans 1"/>
                <a:ea typeface="DejaVu Sans 1"/>
                <a:cs typeface="DejaVu Sans 1"/>
                <a:sym typeface="DejaVu Sans 1"/>
              </a:rPr>
              <a:t>սոցիալ-տնտեսական</a:t>
            </a:r>
          </a:p>
          <a:p>
            <a:pPr algn="ctr">
              <a:lnSpc>
                <a:spcPts val="2500"/>
              </a:lnSpc>
            </a:pPr>
            <a:r>
              <a:rPr lang="en-US" sz="2000">
                <a:solidFill>
                  <a:srgbClr val="590D10"/>
                </a:solidFill>
                <a:latin typeface="DejaVu Sans 1"/>
                <a:ea typeface="DejaVu Sans 1"/>
                <a:cs typeface="DejaVu Sans 1"/>
                <a:sym typeface="DejaVu Sans 1"/>
              </a:rPr>
              <a:t>ինտեգրում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76950" y="145762"/>
            <a:ext cx="2075700" cy="2032576"/>
          </a:xfrm>
          <a:custGeom>
            <a:avLst/>
            <a:gdLst/>
            <a:ahLst/>
            <a:cxnLst/>
            <a:rect r="r" b="b" t="t" l="l"/>
            <a:pathLst>
              <a:path h="2032576" w="2075700">
                <a:moveTo>
                  <a:pt x="0" y="0"/>
                </a:moveTo>
                <a:lnTo>
                  <a:pt x="2075700" y="0"/>
                </a:lnTo>
                <a:lnTo>
                  <a:pt x="2075700" y="2032576"/>
                </a:lnTo>
                <a:lnTo>
                  <a:pt x="0" y="2032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6554676" y="9482693"/>
            <a:ext cx="1409248" cy="71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b="true" sz="5000">
                <a:solidFill>
                  <a:srgbClr val="040F2F">
                    <a:alpha val="70980"/>
                  </a:srgbClr>
                </a:solidFill>
                <a:latin typeface="TT Fors Bold"/>
                <a:ea typeface="TT Fors Bold"/>
                <a:cs typeface="TT Fors Bold"/>
                <a:sym typeface="TT Fors Bold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DAG_O-_DBHA</dc:identifier>
  <dcterms:modified xsi:type="dcterms:W3CDTF">2011-08-01T06:04:30Z</dcterms:modified>
  <cp:revision>1</cp:revision>
  <dc:title>ՍԱՀԻԿ վերջնական 21.03</dc:title>
</cp:coreProperties>
</file>